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63" r:id="rId3"/>
    <p:sldId id="283" r:id="rId4"/>
    <p:sldId id="284" r:id="rId5"/>
    <p:sldId id="285" r:id="rId6"/>
    <p:sldId id="264" r:id="rId7"/>
    <p:sldId id="265" r:id="rId8"/>
    <p:sldId id="266" r:id="rId9"/>
    <p:sldId id="267" r:id="rId10"/>
    <p:sldId id="268" r:id="rId11"/>
    <p:sldId id="269" r:id="rId12"/>
    <p:sldId id="270" r:id="rId13"/>
    <p:sldId id="271" r:id="rId14"/>
    <p:sldId id="272" r:id="rId15"/>
    <p:sldId id="274" r:id="rId16"/>
    <p:sldId id="273" r:id="rId17"/>
    <p:sldId id="275" r:id="rId18"/>
    <p:sldId id="276" r:id="rId19"/>
    <p:sldId id="277" r:id="rId20"/>
    <p:sldId id="278" r:id="rId21"/>
    <p:sldId id="257" r:id="rId22"/>
    <p:sldId id="258" r:id="rId23"/>
    <p:sldId id="259" r:id="rId24"/>
    <p:sldId id="260" r:id="rId25"/>
    <p:sldId id="261" r:id="rId26"/>
    <p:sldId id="262" r:id="rId27"/>
    <p:sldId id="279" r:id="rId28"/>
    <p:sldId id="280" r:id="rId29"/>
    <p:sldId id="281" r:id="rId30"/>
    <p:sldId id="282" r:id="rId31"/>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8" d="100"/>
          <a:sy n="108" d="100"/>
        </p:scale>
        <p:origin x="1704" y="1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7E367B03-5EF5-456F-9E24-AC6DE96DA36F}" type="datetimeFigureOut">
              <a:rPr lang="en-US"/>
              <a:pPr>
                <a:defRPr/>
              </a:pPr>
              <a:t>5/2/2016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30D405ED-E385-4260-AD0F-91B0D013D69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F003ED1-DD0D-4351-B6A9-1880FF37A956}" type="slidenum">
              <a:rPr lang="en-US" altLang="en-US" smtClean="0"/>
              <a:pPr>
                <a:spcBef>
                  <a:spcPct val="0"/>
                </a:spcBef>
              </a:pPr>
              <a:t>6</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5804094-33CC-4344-A3E5-BB446BB716A1}" type="slidenum">
              <a:rPr lang="en-US" altLang="en-US" smtClean="0">
                <a:ea typeface="Osaka"/>
                <a:cs typeface="Osaka"/>
              </a:rPr>
              <a:pPr>
                <a:spcBef>
                  <a:spcPct val="0"/>
                </a:spcBef>
              </a:pPr>
              <a:t>21</a:t>
            </a:fld>
            <a:endParaRPr lang="en-US" altLang="en-US">
              <a:ea typeface="Osaka"/>
              <a:cs typeface="Osaka"/>
            </a:endParaRPr>
          </a:p>
        </p:txBody>
      </p:sp>
      <p:sp>
        <p:nvSpPr>
          <p:cNvPr id="25603" name="Rectangle 2"/>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ACB4EAA-619C-45A5-BD7F-18040DA59B4D}" type="slidenum">
              <a:rPr lang="en-US" altLang="en-US" smtClean="0">
                <a:ea typeface="Osaka"/>
                <a:cs typeface="Osaka"/>
              </a:rPr>
              <a:pPr>
                <a:spcBef>
                  <a:spcPct val="0"/>
                </a:spcBef>
              </a:pPr>
              <a:t>22</a:t>
            </a:fld>
            <a:endParaRPr lang="en-US" altLang="en-US">
              <a:ea typeface="Osaka"/>
              <a:cs typeface="Osaka"/>
            </a:endParaRPr>
          </a:p>
        </p:txBody>
      </p:sp>
      <p:sp>
        <p:nvSpPr>
          <p:cNvPr id="27651" name="Rectangle 2"/>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2AFEB7A-5744-40A7-8E60-9E12F2F8BDF1}" type="slidenum">
              <a:rPr lang="en-US" altLang="en-US" smtClean="0">
                <a:ea typeface="Osaka"/>
                <a:cs typeface="Osaka"/>
              </a:rPr>
              <a:pPr>
                <a:spcBef>
                  <a:spcPct val="0"/>
                </a:spcBef>
              </a:pPr>
              <a:t>23</a:t>
            </a:fld>
            <a:endParaRPr lang="en-US" altLang="en-US">
              <a:ea typeface="Osaka"/>
              <a:cs typeface="Osaka"/>
            </a:endParaRPr>
          </a:p>
        </p:txBody>
      </p:sp>
      <p:sp>
        <p:nvSpPr>
          <p:cNvPr id="29699" name="Rectangle 2"/>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785417B-11F1-4A0E-99B1-DA685272849C}" type="slidenum">
              <a:rPr lang="en-US" altLang="en-US" smtClean="0">
                <a:ea typeface="Osaka"/>
                <a:cs typeface="Osaka"/>
              </a:rPr>
              <a:pPr>
                <a:spcBef>
                  <a:spcPct val="0"/>
                </a:spcBef>
              </a:pPr>
              <a:t>24</a:t>
            </a:fld>
            <a:endParaRPr lang="en-US" altLang="en-US">
              <a:ea typeface="Osaka"/>
              <a:cs typeface="Osaka"/>
            </a:endParaRPr>
          </a:p>
        </p:txBody>
      </p:sp>
      <p:sp>
        <p:nvSpPr>
          <p:cNvPr id="31747" name="Rectangle 2"/>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B902660-D7D8-4F28-8BFE-7A7B9049A3FB}" type="slidenum">
              <a:rPr lang="en-US" altLang="en-US" smtClean="0">
                <a:ea typeface="Osaka"/>
                <a:cs typeface="Osaka"/>
              </a:rPr>
              <a:pPr>
                <a:spcBef>
                  <a:spcPct val="0"/>
                </a:spcBef>
              </a:pPr>
              <a:t>26</a:t>
            </a:fld>
            <a:endParaRPr lang="en-US" altLang="en-US">
              <a:ea typeface="Osaka"/>
              <a:cs typeface="Osaka"/>
            </a:endParaRPr>
          </a:p>
        </p:txBody>
      </p:sp>
      <p:sp>
        <p:nvSpPr>
          <p:cNvPr id="34819" name="Rectangle 2"/>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C62ACAA6-F09A-4961-A693-00981B37BB40}" type="datetimeFigureOut">
              <a:rPr lang="en-US"/>
              <a:pPr>
                <a:defRPr/>
              </a:pPr>
              <a:t>5/2/2016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03EDD42-47FA-47DF-A65A-CCCF50C38FEA}" type="slidenum">
              <a:rPr lang="en-US" altLang="en-US"/>
              <a:pPr>
                <a:defRPr/>
              </a:pPr>
              <a:t>‹#›</a:t>
            </a:fld>
            <a:endParaRPr lang="en-US" altLang="en-US"/>
          </a:p>
        </p:txBody>
      </p:sp>
    </p:spTree>
    <p:extLst>
      <p:ext uri="{BB962C8B-B14F-4D97-AF65-F5344CB8AC3E}">
        <p14:creationId xmlns:p14="http://schemas.microsoft.com/office/powerpoint/2010/main" val="40588869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86C4640-FEE1-4C69-B485-A000335BD7DF}" type="datetimeFigureOut">
              <a:rPr lang="en-US"/>
              <a:pPr>
                <a:defRPr/>
              </a:pPr>
              <a:t>5/2/2016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DD5B568-E6D8-46AB-82AC-B6170878A6FC}" type="slidenum">
              <a:rPr lang="en-US" altLang="en-US"/>
              <a:pPr>
                <a:defRPr/>
              </a:pPr>
              <a:t>‹#›</a:t>
            </a:fld>
            <a:endParaRPr lang="en-US" altLang="en-US"/>
          </a:p>
        </p:txBody>
      </p:sp>
    </p:spTree>
    <p:extLst>
      <p:ext uri="{BB962C8B-B14F-4D97-AF65-F5344CB8AC3E}">
        <p14:creationId xmlns:p14="http://schemas.microsoft.com/office/powerpoint/2010/main" val="1557960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2C0866B-BDA8-49D1-95D2-FD2BFDB9240E}" type="datetimeFigureOut">
              <a:rPr lang="en-US"/>
              <a:pPr>
                <a:defRPr/>
              </a:pPr>
              <a:t>5/2/2016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169BCC3-3AEB-49C4-BE1E-EC65245ED6B8}" type="slidenum">
              <a:rPr lang="en-US" altLang="en-US"/>
              <a:pPr>
                <a:defRPr/>
              </a:pPr>
              <a:t>‹#›</a:t>
            </a:fld>
            <a:endParaRPr lang="en-US" altLang="en-US"/>
          </a:p>
        </p:txBody>
      </p:sp>
    </p:spTree>
    <p:extLst>
      <p:ext uri="{BB962C8B-B14F-4D97-AF65-F5344CB8AC3E}">
        <p14:creationId xmlns:p14="http://schemas.microsoft.com/office/powerpoint/2010/main" val="4190520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F280166-6F04-480F-83C3-51D73373C176}" type="datetimeFigureOut">
              <a:rPr lang="en-US"/>
              <a:pPr>
                <a:defRPr/>
              </a:pPr>
              <a:t>5/2/2016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5AC983F-6231-4423-93EF-171235CE9556}" type="slidenum">
              <a:rPr lang="en-US" altLang="en-US"/>
              <a:pPr>
                <a:defRPr/>
              </a:pPr>
              <a:t>‹#›</a:t>
            </a:fld>
            <a:endParaRPr lang="en-US" altLang="en-US"/>
          </a:p>
        </p:txBody>
      </p:sp>
    </p:spTree>
    <p:extLst>
      <p:ext uri="{BB962C8B-B14F-4D97-AF65-F5344CB8AC3E}">
        <p14:creationId xmlns:p14="http://schemas.microsoft.com/office/powerpoint/2010/main" val="397286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A877A2FB-5046-4F6D-B24E-C977686F14DA}" type="datetimeFigureOut">
              <a:rPr lang="en-US"/>
              <a:pPr>
                <a:defRPr/>
              </a:pPr>
              <a:t>5/2/2016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E693CCF-D94A-42BA-A522-B3AEDCBFFA8B}" type="slidenum">
              <a:rPr lang="en-US" altLang="en-US"/>
              <a:pPr>
                <a:defRPr/>
              </a:pPr>
              <a:t>‹#›</a:t>
            </a:fld>
            <a:endParaRPr lang="en-US" altLang="en-US"/>
          </a:p>
        </p:txBody>
      </p:sp>
    </p:spTree>
    <p:extLst>
      <p:ext uri="{BB962C8B-B14F-4D97-AF65-F5344CB8AC3E}">
        <p14:creationId xmlns:p14="http://schemas.microsoft.com/office/powerpoint/2010/main" val="24920145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5AA5AAA4-A247-43B8-9362-E31B44D2112F}" type="datetimeFigureOut">
              <a:rPr lang="en-US"/>
              <a:pPr>
                <a:defRPr/>
              </a:pPr>
              <a:t>5/2/2016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BD95DBE-9DB3-4DD2-B4F1-BF35AA43990B}" type="slidenum">
              <a:rPr lang="en-US" altLang="en-US"/>
              <a:pPr>
                <a:defRPr/>
              </a:pPr>
              <a:t>‹#›</a:t>
            </a:fld>
            <a:endParaRPr lang="en-US" altLang="en-US"/>
          </a:p>
        </p:txBody>
      </p:sp>
    </p:spTree>
    <p:extLst>
      <p:ext uri="{BB962C8B-B14F-4D97-AF65-F5344CB8AC3E}">
        <p14:creationId xmlns:p14="http://schemas.microsoft.com/office/powerpoint/2010/main" val="367212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7E355197-736F-4C73-A4E0-635123A853B7}" type="datetimeFigureOut">
              <a:rPr lang="en-US"/>
              <a:pPr>
                <a:defRPr/>
              </a:pPr>
              <a:t>5/2/2016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D45AAC5-67C6-4756-9254-768048C6263A}" type="slidenum">
              <a:rPr lang="en-US" altLang="en-US"/>
              <a:pPr>
                <a:defRPr/>
              </a:pPr>
              <a:t>‹#›</a:t>
            </a:fld>
            <a:endParaRPr lang="en-US" altLang="en-US"/>
          </a:p>
        </p:txBody>
      </p:sp>
    </p:spTree>
    <p:extLst>
      <p:ext uri="{BB962C8B-B14F-4D97-AF65-F5344CB8AC3E}">
        <p14:creationId xmlns:p14="http://schemas.microsoft.com/office/powerpoint/2010/main" val="688664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8E0CCFF4-6A37-4A19-90CF-0286A8A9854C}" type="datetimeFigureOut">
              <a:rPr lang="en-US"/>
              <a:pPr>
                <a:defRPr/>
              </a:pPr>
              <a:t>5/2/2016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3180FDE-8780-4152-87E3-4ACFDBC10A90}" type="slidenum">
              <a:rPr lang="en-US" altLang="en-US"/>
              <a:pPr>
                <a:defRPr/>
              </a:pPr>
              <a:t>‹#›</a:t>
            </a:fld>
            <a:endParaRPr lang="en-US" altLang="en-US"/>
          </a:p>
        </p:txBody>
      </p:sp>
    </p:spTree>
    <p:extLst>
      <p:ext uri="{BB962C8B-B14F-4D97-AF65-F5344CB8AC3E}">
        <p14:creationId xmlns:p14="http://schemas.microsoft.com/office/powerpoint/2010/main" val="1496972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B0B650E-5387-456E-96C1-BB258B952EB1}" type="datetimeFigureOut">
              <a:rPr lang="en-US"/>
              <a:pPr>
                <a:defRPr/>
              </a:pPr>
              <a:t>5/2/2016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05D4A17-A88B-4B7E-A77A-9AEDA07156B8}" type="slidenum">
              <a:rPr lang="en-US" altLang="en-US"/>
              <a:pPr>
                <a:defRPr/>
              </a:pPr>
              <a:t>‹#›</a:t>
            </a:fld>
            <a:endParaRPr lang="en-US" altLang="en-US"/>
          </a:p>
        </p:txBody>
      </p:sp>
    </p:spTree>
    <p:extLst>
      <p:ext uri="{BB962C8B-B14F-4D97-AF65-F5344CB8AC3E}">
        <p14:creationId xmlns:p14="http://schemas.microsoft.com/office/powerpoint/2010/main" val="28540268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F8E3307-9C65-4A00-A003-B7133CC8BAD8}" type="datetimeFigureOut">
              <a:rPr lang="en-US"/>
              <a:pPr>
                <a:defRPr/>
              </a:pPr>
              <a:t>5/2/2016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6D3551C-0962-4B82-A4A4-6F5AC97C89A8}" type="slidenum">
              <a:rPr lang="en-US" altLang="en-US"/>
              <a:pPr>
                <a:defRPr/>
              </a:pPr>
              <a:t>‹#›</a:t>
            </a:fld>
            <a:endParaRPr lang="en-US" altLang="en-US"/>
          </a:p>
        </p:txBody>
      </p:sp>
    </p:spTree>
    <p:extLst>
      <p:ext uri="{BB962C8B-B14F-4D97-AF65-F5344CB8AC3E}">
        <p14:creationId xmlns:p14="http://schemas.microsoft.com/office/powerpoint/2010/main" val="37661521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3772397-DF5E-4AC0-A21A-8E89FB082A6E}" type="datetimeFigureOut">
              <a:rPr lang="en-US"/>
              <a:pPr>
                <a:defRPr/>
              </a:pPr>
              <a:t>5/2/2016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DCB4C6B-E19D-4E4B-9F35-3912DAE464DB}" type="slidenum">
              <a:rPr lang="en-US" altLang="en-US"/>
              <a:pPr>
                <a:defRPr/>
              </a:pPr>
              <a:t>‹#›</a:t>
            </a:fld>
            <a:endParaRPr lang="en-US" altLang="en-US"/>
          </a:p>
        </p:txBody>
      </p:sp>
    </p:spTree>
    <p:extLst>
      <p:ext uri="{BB962C8B-B14F-4D97-AF65-F5344CB8AC3E}">
        <p14:creationId xmlns:p14="http://schemas.microsoft.com/office/powerpoint/2010/main" val="3940694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19B9A64B-7216-4081-95D5-724863C245BD}" type="datetimeFigureOut">
              <a:rPr lang="en-US"/>
              <a:pPr>
                <a:defRPr/>
              </a:pPr>
              <a:t>5/2/2016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FFFFFF"/>
                </a:solidFill>
                <a:latin typeface="Calibri" panose="020F0502020204030204" pitchFamily="34" charset="0"/>
              </a:defRPr>
            </a:lvl1pPr>
          </a:lstStyle>
          <a:p>
            <a:pPr>
              <a:defRPr/>
            </a:pPr>
            <a:fld id="{3AFF1969-ECA7-40F1-ADD0-23713D1E3768}"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hyperlink" Target="http://www.realtor.com/advice/navigating-the-closing-process-for-home-buyers"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realtor.com/advice/are-you-ready-to-buy-a-home/"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074" name="Picture 4" descr="C:\Users\MSREAL02\AppData\Local\Microsoft\Windows\Temporary Internet Files\Content.IE5\3CSSGQBF\14484-illustration-of-a-house-pv[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381000"/>
            <a:ext cx="2590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itle 1"/>
          <p:cNvSpPr>
            <a:spLocks noGrp="1"/>
          </p:cNvSpPr>
          <p:nvPr>
            <p:ph type="ctrTitle"/>
          </p:nvPr>
        </p:nvSpPr>
        <p:spPr>
          <a:xfrm>
            <a:off x="685800" y="2978150"/>
            <a:ext cx="7772400" cy="1470025"/>
          </a:xfrm>
        </p:spPr>
        <p:txBody>
          <a:bodyPr/>
          <a:lstStyle/>
          <a:p>
            <a:pPr eaLnBrk="1" hangingPunct="1"/>
            <a:r>
              <a:rPr lang="en-US" altLang="en-US" sz="5400">
                <a:latin typeface="a song for jennifer" pitchFamily="2" charset="0"/>
              </a:rPr>
              <a:t>Real Estate Fundamentals</a:t>
            </a:r>
          </a:p>
        </p:txBody>
      </p:sp>
      <p:sp>
        <p:nvSpPr>
          <p:cNvPr id="3" name="Subtitle 2"/>
          <p:cNvSpPr>
            <a:spLocks noGrp="1"/>
          </p:cNvSpPr>
          <p:nvPr>
            <p:ph type="subTitle" idx="1"/>
          </p:nvPr>
        </p:nvSpPr>
        <p:spPr>
          <a:xfrm>
            <a:off x="1371600" y="4572000"/>
            <a:ext cx="6400800" cy="1752600"/>
          </a:xfrm>
        </p:spPr>
        <p:txBody>
          <a:bodyPr rtlCol="0">
            <a:normAutofit/>
          </a:bodyPr>
          <a:lstStyle/>
          <a:p>
            <a:pPr eaLnBrk="1" fontAlgn="auto" hangingPunct="1">
              <a:spcAft>
                <a:spcPts val="0"/>
              </a:spcAft>
              <a:defRPr/>
            </a:pPr>
            <a:r>
              <a:rPr lang="en-US" dirty="0">
                <a:latin typeface="a song for jennifer" pitchFamily="2" charset="0"/>
              </a:rPr>
              <a:t>Owning or selling a piece of the American Dream</a:t>
            </a:r>
          </a:p>
        </p:txBody>
      </p:sp>
      <p:pic>
        <p:nvPicPr>
          <p:cNvPr id="3077" name="Picture 5" descr="C:\Users\MSREAL02\AppData\Local\Microsoft\Windows\Temporary Internet Files\Content.IE5\3ORBXH4E\Sold[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371600"/>
            <a:ext cx="1181100"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2"/>
          <p:cNvSpPr>
            <a:spLocks noGrp="1"/>
          </p:cNvSpPr>
          <p:nvPr>
            <p:ph idx="1"/>
          </p:nvPr>
        </p:nvSpPr>
        <p:spPr/>
        <p:txBody>
          <a:bodyPr/>
          <a:lstStyle/>
          <a:p>
            <a:pPr eaLnBrk="1" hangingPunct="1"/>
            <a:r>
              <a:rPr lang="en-US" altLang="en-US" sz="4800">
                <a:latin typeface="a song for jennifer bold" pitchFamily="2" charset="0"/>
              </a:rPr>
              <a:t>Choose a home</a:t>
            </a:r>
            <a:br>
              <a:rPr lang="en-US" altLang="en-US"/>
            </a:br>
            <a:br>
              <a:rPr lang="en-US" altLang="en-US"/>
            </a:br>
            <a:r>
              <a:rPr lang="en-US" altLang="en-US"/>
              <a:t>Choose a home that meets your needs and priorities, that you’ll be happy living in it for years to come, but could be resold easily if the need arose. </a:t>
            </a:r>
          </a:p>
          <a:p>
            <a:pPr eaLnBrk="1" hangingPunct="1">
              <a:buFont typeface="Arial" panose="020B0604020202020204" pitchFamily="34" charset="0"/>
              <a:buNone/>
            </a:pPr>
            <a:r>
              <a:rPr lang="en-US" altLang="en-US"/>
              <a:t>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ontent Placeholder 2"/>
          <p:cNvSpPr>
            <a:spLocks noGrp="1"/>
          </p:cNvSpPr>
          <p:nvPr>
            <p:ph idx="1"/>
          </p:nvPr>
        </p:nvSpPr>
        <p:spPr>
          <a:xfrm>
            <a:off x="381000" y="914400"/>
            <a:ext cx="8229600" cy="4953000"/>
          </a:xfrm>
        </p:spPr>
        <p:txBody>
          <a:bodyPr/>
          <a:lstStyle/>
          <a:p>
            <a:pPr eaLnBrk="1" hangingPunct="1">
              <a:buFont typeface="Arial" panose="020B0604020202020204" pitchFamily="34" charset="0"/>
              <a:buNone/>
            </a:pPr>
            <a:endParaRPr lang="en-US" altLang="en-US" b="1"/>
          </a:p>
          <a:p>
            <a:pPr eaLnBrk="1" hangingPunct="1"/>
            <a:r>
              <a:rPr lang="en-US" altLang="en-US" sz="4400" b="1">
                <a:latin typeface="a song for jennifer bold" pitchFamily="2" charset="0"/>
              </a:rPr>
              <a:t>Get a loan to finance your home</a:t>
            </a:r>
          </a:p>
          <a:p>
            <a:pPr eaLnBrk="1" hangingPunct="1">
              <a:buFont typeface="Arial" panose="020B0604020202020204" pitchFamily="34" charset="0"/>
              <a:buNone/>
            </a:pPr>
            <a:r>
              <a:rPr lang="en-US" altLang="en-US" b="1"/>
              <a:t>   </a:t>
            </a:r>
            <a:r>
              <a:rPr lang="en-US" altLang="en-US" sz="2800"/>
              <a:t>The cost of financing your home purchase is usually greater than the price of the home itself (after interest, closing costs, insurance and taxes are added). Get as much information as possible regarding your mortgage options and other costs from your lender.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1"/>
          <p:cNvSpPr txBox="1">
            <a:spLocks noChangeArrowheads="1"/>
          </p:cNvSpPr>
          <p:nvPr/>
        </p:nvSpPr>
        <p:spPr bwMode="auto">
          <a:xfrm>
            <a:off x="304800" y="685800"/>
            <a:ext cx="8534400" cy="540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US" altLang="en-US" sz="3600">
                <a:latin typeface="a song for jennifer bold" pitchFamily="2" charset="0"/>
              </a:rPr>
              <a:t>Have your REALTOR® fill out a sales </a:t>
            </a:r>
            <a:br>
              <a:rPr lang="en-US" altLang="en-US" sz="3600">
                <a:latin typeface="a song for jennifer bold" pitchFamily="2" charset="0"/>
              </a:rPr>
            </a:br>
            <a:r>
              <a:rPr lang="en-US" altLang="en-US" sz="3600">
                <a:latin typeface="a song for jennifer bold" pitchFamily="2" charset="0"/>
              </a:rPr>
              <a:t>  contract</a:t>
            </a:r>
          </a:p>
          <a:p>
            <a:pPr eaLnBrk="1" hangingPunct="1">
              <a:spcBef>
                <a:spcPct val="0"/>
              </a:spcBef>
            </a:pPr>
            <a:endParaRPr lang="en-US" altLang="en-US" sz="2000"/>
          </a:p>
          <a:p>
            <a:pPr eaLnBrk="1" hangingPunct="1">
              <a:spcBef>
                <a:spcPct val="0"/>
              </a:spcBef>
              <a:buFontTx/>
              <a:buNone/>
            </a:pPr>
            <a:r>
              <a:rPr lang="en-US" altLang="en-US" sz="2300"/>
              <a:t>Once you choose the home you want and know that financing is available, your REALTOR® will fill out a sales contract to negotiate with the seller on your behalf. </a:t>
            </a:r>
          </a:p>
          <a:p>
            <a:pPr eaLnBrk="1" hangingPunct="1">
              <a:spcBef>
                <a:spcPct val="0"/>
              </a:spcBef>
              <a:buFontTx/>
              <a:buNone/>
            </a:pPr>
            <a:endParaRPr lang="en-US" altLang="en-US" sz="2300"/>
          </a:p>
          <a:p>
            <a:pPr eaLnBrk="1" hangingPunct="1">
              <a:spcBef>
                <a:spcPct val="0"/>
              </a:spcBef>
              <a:buFontTx/>
              <a:buNone/>
            </a:pPr>
            <a:r>
              <a:rPr lang="en-US" altLang="en-US" sz="2300"/>
              <a:t>You will need to make an earnest money deposit at the time you write the offer to purchase. This deposit is an advance on the money you need to close the home and it will be credited back to you at closing. </a:t>
            </a:r>
          </a:p>
          <a:p>
            <a:pPr eaLnBrk="1" hangingPunct="1">
              <a:spcBef>
                <a:spcPct val="0"/>
              </a:spcBef>
              <a:buFontTx/>
              <a:buNone/>
            </a:pPr>
            <a:endParaRPr lang="en-US" altLang="en-US" sz="2300"/>
          </a:p>
          <a:p>
            <a:pPr eaLnBrk="1" hangingPunct="1">
              <a:spcBef>
                <a:spcPct val="0"/>
              </a:spcBef>
              <a:buFontTx/>
              <a:buNone/>
            </a:pPr>
            <a:r>
              <a:rPr lang="en-US" altLang="en-US" sz="2300"/>
              <a:t>The offer will be presented to the seller’s agent and may be accepted as is, counter-offered or rejected. Once both parties have reached an agreement, the contract is signed and it becomes binding.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
          <p:cNvSpPr>
            <a:spLocks noChangeArrowheads="1"/>
          </p:cNvSpPr>
          <p:nvPr/>
        </p:nvSpPr>
        <p:spPr bwMode="auto">
          <a:xfrm>
            <a:off x="685800" y="609600"/>
            <a:ext cx="7848600" cy="495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US" altLang="en-US" sz="4800">
                <a:latin typeface="a song for jennifer bold" pitchFamily="2" charset="0"/>
              </a:rPr>
              <a:t> Get insurance</a:t>
            </a:r>
            <a:br>
              <a:rPr lang="en-US" altLang="en-US" sz="1800"/>
            </a:br>
            <a:endParaRPr lang="en-US" altLang="en-US" sz="1800"/>
          </a:p>
          <a:p>
            <a:pPr eaLnBrk="1" hangingPunct="1">
              <a:spcBef>
                <a:spcPct val="0"/>
              </a:spcBef>
            </a:pPr>
            <a:endParaRPr lang="en-US" altLang="en-US" sz="1800"/>
          </a:p>
          <a:p>
            <a:pPr eaLnBrk="1" hangingPunct="1">
              <a:spcBef>
                <a:spcPct val="0"/>
              </a:spcBef>
              <a:buFontTx/>
              <a:buNone/>
            </a:pPr>
            <a:r>
              <a:rPr lang="en-US" altLang="en-US" sz="2900"/>
              <a:t>Real estate insurance protects owners in the event of catastrophes such as fire, tornado and flood. Because the lending institution takes the home you are financing as collateral for the repayment of the loan (you mortgage your home), the lender REQUIRES that the home be insured so that there isn’t any loss in their collateral in the event you default on the loan.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noChangeArrowheads="1"/>
          </p:cNvSpPr>
          <p:nvPr/>
        </p:nvSpPr>
        <p:spPr bwMode="auto">
          <a:xfrm>
            <a:off x="1295400" y="2413000"/>
            <a:ext cx="5562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b="1">
              <a:hlinkClick r:id="rId2"/>
            </a:endParaRPr>
          </a:p>
          <a:p>
            <a:pPr eaLnBrk="1" hangingPunct="1">
              <a:spcBef>
                <a:spcPct val="0"/>
              </a:spcBef>
            </a:pPr>
            <a:endParaRPr lang="en-US" altLang="en-US" sz="1800" b="1">
              <a:hlinkClick r:id="rId2"/>
            </a:endParaRPr>
          </a:p>
          <a:p>
            <a:pPr eaLnBrk="1" hangingPunct="1">
              <a:spcBef>
                <a:spcPct val="0"/>
              </a:spcBef>
            </a:pPr>
            <a:endParaRPr lang="en-US" altLang="en-US" sz="1800" b="1">
              <a:hlinkClick r:id="rId2"/>
            </a:endParaRPr>
          </a:p>
          <a:p>
            <a:pPr eaLnBrk="1" hangingPunct="1">
              <a:spcBef>
                <a:spcPct val="0"/>
              </a:spcBef>
            </a:pPr>
            <a:endParaRPr lang="en-US" altLang="en-US" sz="1800" b="1">
              <a:hlinkClick r:id="rId2"/>
            </a:endParaRPr>
          </a:p>
        </p:txBody>
      </p:sp>
      <p:sp>
        <p:nvSpPr>
          <p:cNvPr id="17411" name="TextBox 2"/>
          <p:cNvSpPr txBox="1">
            <a:spLocks noChangeArrowheads="1"/>
          </p:cNvSpPr>
          <p:nvPr/>
        </p:nvSpPr>
        <p:spPr bwMode="auto">
          <a:xfrm>
            <a:off x="914400" y="609600"/>
            <a:ext cx="61261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US" altLang="en-US" sz="4800">
                <a:latin typeface="a song for jennifer bold" pitchFamily="2" charset="0"/>
              </a:rPr>
              <a:t> Go to the closing</a:t>
            </a:r>
          </a:p>
        </p:txBody>
      </p:sp>
      <p:sp>
        <p:nvSpPr>
          <p:cNvPr id="17412" name="TextBox 3"/>
          <p:cNvSpPr txBox="1">
            <a:spLocks noChangeArrowheads="1"/>
          </p:cNvSpPr>
          <p:nvPr/>
        </p:nvSpPr>
        <p:spPr bwMode="auto">
          <a:xfrm>
            <a:off x="838200" y="1752600"/>
            <a:ext cx="7543800"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t>The closing of the home usually takes place at an attorney’s office. The terms of the negotiated contract are fulfilled—the buyer receives the deed to the home and the seller receives the price that the parties agreed upon. Any issues that were negotiated as part of the contract—repairs or other issues—should be fulfilled prior to the closing. The buyer brings to closing any funds other than the amount financed. </a:t>
            </a:r>
          </a:p>
          <a:p>
            <a:pPr eaLnBrk="1" hangingPunct="1">
              <a:spcBef>
                <a:spcPct val="0"/>
              </a:spcBef>
              <a:buFontTx/>
              <a:buNone/>
            </a:pPr>
            <a:r>
              <a:rPr lang="en-US" altLang="en-US" sz="2400"/>
              <a:t>Once the seller signs the deed, presents it to the buyer and it is accepted by the buyer, transfer of the property has taken place. </a:t>
            </a:r>
          </a:p>
          <a:p>
            <a:pPr eaLnBrk="1" hangingPunct="1">
              <a:spcBef>
                <a:spcPct val="0"/>
              </a:spcBef>
              <a:buFontTx/>
              <a:buNone/>
            </a:pPr>
            <a:endParaRPr lang="en-US" altLang="en-US" sz="18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E1C11"/>
        </a:solidFill>
        <a:effectLst/>
      </p:bgPr>
    </p:bg>
    <p:spTree>
      <p:nvGrpSpPr>
        <p:cNvPr id="1" name=""/>
        <p:cNvGrpSpPr/>
        <p:nvPr/>
      </p:nvGrpSpPr>
      <p:grpSpPr>
        <a:xfrm>
          <a:off x="0" y="0"/>
          <a:ext cx="0" cy="0"/>
          <a:chOff x="0" y="0"/>
          <a:chExt cx="0" cy="0"/>
        </a:xfrm>
      </p:grpSpPr>
      <p:pic>
        <p:nvPicPr>
          <p:cNvPr id="18434" name="Picture 1" descr="realtor.com"/>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58838"/>
            <a:ext cx="91440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12"/>
          <p:cNvSpPr txBox="1">
            <a:spLocks noChangeArrowheads="1"/>
          </p:cNvSpPr>
          <p:nvPr/>
        </p:nvSpPr>
        <p:spPr bwMode="auto">
          <a:xfrm>
            <a:off x="533400" y="381000"/>
            <a:ext cx="8382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a:latin typeface="a song for jennifer bold" pitchFamily="2" charset="0"/>
              </a:rPr>
              <a:t>Episode 1: Knowing when you’re ready</a:t>
            </a:r>
          </a:p>
        </p:txBody>
      </p:sp>
      <p:pic>
        <p:nvPicPr>
          <p:cNvPr id="8" name="Episode 1_ Knowing When Youâ€™re Ready">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eaLnBrk="1" hangingPunct="1"/>
            <a:r>
              <a:rPr lang="en-US" altLang="en-US">
                <a:latin typeface="a song for jennifer bold" pitchFamily="2" charset="0"/>
              </a:rPr>
              <a:t>Episode 2: Mortgage Lending 101</a:t>
            </a:r>
          </a:p>
        </p:txBody>
      </p:sp>
      <p:pic>
        <p:nvPicPr>
          <p:cNvPr id="4" name="Episode 2_ Mortgage Lending 10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r>
              <a:rPr lang="en-US" altLang="en-US">
                <a:latin typeface="a song for jennifer bold" pitchFamily="2" charset="0"/>
              </a:rPr>
              <a:t>Episode 3: The Search</a:t>
            </a:r>
          </a:p>
        </p:txBody>
      </p:sp>
      <p:pic>
        <p:nvPicPr>
          <p:cNvPr id="4" name="Episode 3_ The Search">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eaLnBrk="1" hangingPunct="1"/>
            <a:r>
              <a:rPr lang="en-US" altLang="en-US">
                <a:latin typeface="a song for jennifer bold" pitchFamily="2" charset="0"/>
              </a:rPr>
              <a:t>Episode 4: The Offer</a:t>
            </a:r>
          </a:p>
        </p:txBody>
      </p:sp>
      <p:pic>
        <p:nvPicPr>
          <p:cNvPr id="3" name="Episode 4_ The Offer">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pPr eaLnBrk="1" hangingPunct="1"/>
            <a:r>
              <a:rPr lang="en-US" altLang="en-US">
                <a:latin typeface="a song for jennifer bold" pitchFamily="2" charset="0"/>
              </a:rPr>
              <a:t>Should I buy a house or rent?</a:t>
            </a:r>
          </a:p>
        </p:txBody>
      </p:sp>
      <p:sp>
        <p:nvSpPr>
          <p:cNvPr id="3" name="Content Placeholder 2"/>
          <p:cNvSpPr>
            <a:spLocks noGrp="1"/>
          </p:cNvSpPr>
          <p:nvPr>
            <p:ph idx="1"/>
          </p:nvPr>
        </p:nvSpPr>
        <p:spPr/>
        <p:txBody>
          <a:bodyPr rtlCol="0">
            <a:normAutofit fontScale="85000" lnSpcReduction="20000"/>
          </a:bodyPr>
          <a:lstStyle/>
          <a:p>
            <a:pPr eaLnBrk="1" fontAlgn="auto" hangingPunct="1">
              <a:spcAft>
                <a:spcPts val="0"/>
              </a:spcAft>
              <a:defRPr/>
            </a:pPr>
            <a:r>
              <a:rPr lang="en-US" dirty="0"/>
              <a:t>Have reliable income, good credit, and documentation to verify your savings.</a:t>
            </a:r>
          </a:p>
          <a:p>
            <a:pPr eaLnBrk="1" fontAlgn="auto" hangingPunct="1">
              <a:spcAft>
                <a:spcPts val="0"/>
              </a:spcAft>
              <a:defRPr/>
            </a:pPr>
            <a:r>
              <a:rPr lang="en-US" dirty="0"/>
              <a:t>Can afford at least a 3% and other closing</a:t>
            </a:r>
          </a:p>
          <a:p>
            <a:pPr eaLnBrk="1" fontAlgn="auto" hangingPunct="1">
              <a:spcAft>
                <a:spcPts val="0"/>
              </a:spcAft>
              <a:defRPr/>
            </a:pPr>
            <a:r>
              <a:rPr lang="en-US" dirty="0"/>
              <a:t>Want to build equity and be eligible for homeowner tax breaks and credits.</a:t>
            </a:r>
          </a:p>
          <a:p>
            <a:pPr eaLnBrk="1" fontAlgn="auto" hangingPunct="1">
              <a:spcAft>
                <a:spcPts val="0"/>
              </a:spcAft>
              <a:defRPr/>
            </a:pPr>
            <a:r>
              <a:rPr lang="en-US" dirty="0"/>
              <a:t>Have the time and money required for home maintenance and improvement projects.</a:t>
            </a:r>
          </a:p>
          <a:p>
            <a:pPr eaLnBrk="1" fontAlgn="auto" hangingPunct="1">
              <a:spcAft>
                <a:spcPts val="0"/>
              </a:spcAft>
              <a:defRPr/>
            </a:pPr>
            <a:r>
              <a:rPr lang="en-US" dirty="0"/>
              <a:t>Have an adequate cash reserve to withstand a loss of job, illness, or other financial setback.</a:t>
            </a:r>
          </a:p>
          <a:p>
            <a:pPr eaLnBrk="1" fontAlgn="auto" hangingPunct="1">
              <a:spcAft>
                <a:spcPts val="0"/>
              </a:spcAft>
              <a:defRPr/>
            </a:pPr>
            <a:r>
              <a:rPr lang="en-US" dirty="0"/>
              <a:t>Are planning on staying in your home for at least five years.</a:t>
            </a:r>
          </a:p>
          <a:p>
            <a:pPr eaLnBrk="1" fontAlgn="auto" hangingPunct="1">
              <a:spcAft>
                <a:spcPts val="0"/>
              </a:spcAft>
              <a:defRPr/>
            </a:pP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eaLnBrk="1" hangingPunct="1"/>
            <a:r>
              <a:rPr lang="en-US" altLang="en-US">
                <a:latin typeface="a song for jennifer bold" pitchFamily="2" charset="0"/>
              </a:rPr>
              <a:t>Episode 5: Closing the Sale </a:t>
            </a:r>
          </a:p>
        </p:txBody>
      </p:sp>
      <p:pic>
        <p:nvPicPr>
          <p:cNvPr id="3" name="Episode 5_ Closing The Sal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p:cNvSpPr>
            <a:spLocks noGrp="1" noChangeArrowheads="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a:spcBef>
                <a:spcPct val="0"/>
              </a:spcBef>
              <a:buFontTx/>
              <a:buNone/>
            </a:pPr>
            <a:fld id="{F8039E81-3019-4A6F-B1C2-BAE33365ABE7}" type="slidenum">
              <a:rPr lang="en-US" altLang="en-US" sz="1200" smtClean="0">
                <a:solidFill>
                  <a:srgbClr val="FFFFFF"/>
                </a:solidFill>
              </a:rPr>
              <a:pPr algn="l">
                <a:spcBef>
                  <a:spcPct val="0"/>
                </a:spcBef>
                <a:buFontTx/>
                <a:buNone/>
              </a:pPr>
              <a:t>21</a:t>
            </a:fld>
            <a:endParaRPr lang="en-US" altLang="en-US" sz="1200">
              <a:solidFill>
                <a:srgbClr val="FFFFFF"/>
              </a:solidFill>
            </a:endParaRPr>
          </a:p>
        </p:txBody>
      </p:sp>
      <p:sp>
        <p:nvSpPr>
          <p:cNvPr id="5" name="Rectangle 9"/>
          <p:cNvSpPr>
            <a:spLocks noGrp="1" noChangeArrowheads="1"/>
          </p:cNvSpPr>
          <p:nvPr>
            <p:ph type="dt" sz="quarter" idx="10"/>
          </p:nvPr>
        </p:nvSpPr>
        <p:spPr>
          <a:xfrm>
            <a:off x="6553200" y="6356350"/>
            <a:ext cx="2133600" cy="365125"/>
          </a:xfrm>
        </p:spPr>
        <p:txBody>
          <a:bodyPr/>
          <a:lstStyle/>
          <a:p>
            <a:pPr algn="r">
              <a:defRPr/>
            </a:pPr>
            <a:r>
              <a:rPr lang="en-US"/>
              <a:t>©2010 Kaplan, Inc.</a:t>
            </a:r>
          </a:p>
        </p:txBody>
      </p:sp>
      <p:sp>
        <p:nvSpPr>
          <p:cNvPr id="24580" name="Rectangle 5"/>
          <p:cNvSpPr>
            <a:spLocks noGrp="1" noChangeArrowheads="1"/>
          </p:cNvSpPr>
          <p:nvPr>
            <p:ph type="title"/>
          </p:nvPr>
        </p:nvSpPr>
        <p:spPr/>
        <p:txBody>
          <a:bodyPr/>
          <a:lstStyle/>
          <a:p>
            <a:pPr eaLnBrk="1" hangingPunct="1"/>
            <a:r>
              <a:rPr lang="en-US" altLang="en-US">
                <a:latin typeface="a song for jennifer bold" pitchFamily="2" charset="0"/>
              </a:rPr>
              <a:t>Real Estate Contracts</a:t>
            </a:r>
          </a:p>
        </p:txBody>
      </p:sp>
      <p:sp>
        <p:nvSpPr>
          <p:cNvPr id="24581" name="Rectangle 6"/>
          <p:cNvSpPr>
            <a:spLocks noGrp="1" noChangeArrowheads="1"/>
          </p:cNvSpPr>
          <p:nvPr>
            <p:ph type="body" idx="1"/>
          </p:nvPr>
        </p:nvSpPr>
        <p:spPr/>
        <p:txBody>
          <a:bodyPr/>
          <a:lstStyle/>
          <a:p>
            <a:pPr eaLnBrk="1" hangingPunct="1"/>
            <a:r>
              <a:rPr lang="en-US" altLang="en-US" sz="4000"/>
              <a:t>Contract law:</a:t>
            </a:r>
          </a:p>
          <a:p>
            <a:pPr lvl="1" algn="ctr" eaLnBrk="1" hangingPunct="1">
              <a:buFont typeface="Arial" panose="020B0604020202020204" pitchFamily="34" charset="0"/>
              <a:buNone/>
            </a:pPr>
            <a:r>
              <a:rPr lang="en-US" altLang="en-US" sz="3600"/>
              <a:t>   </a:t>
            </a:r>
            <a:br>
              <a:rPr lang="en-US" altLang="en-US" sz="3600"/>
            </a:br>
            <a:r>
              <a:rPr lang="en-US" altLang="en-US" sz="3600" i="1"/>
              <a:t>A contract is a voluntary agreement or promise between legally competent parties supported by legal consideration for a legal act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4"/>
          <p:cNvSpPr>
            <a:spLocks noGrp="1" noChangeArrowheads="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a:spcBef>
                <a:spcPct val="0"/>
              </a:spcBef>
              <a:buFontTx/>
              <a:buNone/>
            </a:pPr>
            <a:fld id="{AE3FFB85-2DD3-4B62-8117-F075C16DD877}" type="slidenum">
              <a:rPr lang="en-US" altLang="en-US" sz="1200" smtClean="0">
                <a:solidFill>
                  <a:srgbClr val="FFFFFF"/>
                </a:solidFill>
              </a:rPr>
              <a:pPr algn="l">
                <a:spcBef>
                  <a:spcPct val="0"/>
                </a:spcBef>
                <a:buFontTx/>
                <a:buNone/>
              </a:pPr>
              <a:t>22</a:t>
            </a:fld>
            <a:endParaRPr lang="en-US" altLang="en-US" sz="1200">
              <a:solidFill>
                <a:srgbClr val="FFFFFF"/>
              </a:solidFill>
            </a:endParaRPr>
          </a:p>
        </p:txBody>
      </p:sp>
      <p:sp>
        <p:nvSpPr>
          <p:cNvPr id="5" name="Rectangle 9"/>
          <p:cNvSpPr>
            <a:spLocks noGrp="1" noChangeArrowheads="1"/>
          </p:cNvSpPr>
          <p:nvPr>
            <p:ph type="dt" sz="quarter" idx="10"/>
          </p:nvPr>
        </p:nvSpPr>
        <p:spPr>
          <a:xfrm>
            <a:off x="6553200" y="6356350"/>
            <a:ext cx="2133600" cy="365125"/>
          </a:xfrm>
        </p:spPr>
        <p:txBody>
          <a:bodyPr/>
          <a:lstStyle/>
          <a:p>
            <a:pPr algn="r">
              <a:defRPr/>
            </a:pPr>
            <a:r>
              <a:rPr lang="en-US"/>
              <a:t>©2010 Kaplan, Inc.</a:t>
            </a:r>
          </a:p>
        </p:txBody>
      </p:sp>
      <p:sp>
        <p:nvSpPr>
          <p:cNvPr id="26628" name="Rectangle 5"/>
          <p:cNvSpPr>
            <a:spLocks noGrp="1" noChangeArrowheads="1"/>
          </p:cNvSpPr>
          <p:nvPr>
            <p:ph type="title"/>
          </p:nvPr>
        </p:nvSpPr>
        <p:spPr/>
        <p:txBody>
          <a:bodyPr/>
          <a:lstStyle/>
          <a:p>
            <a:pPr eaLnBrk="1" hangingPunct="1"/>
            <a:r>
              <a:rPr lang="en-US" altLang="en-US">
                <a:latin typeface="a song for jennifer bold" pitchFamily="2" charset="0"/>
              </a:rPr>
              <a:t>Real Estate Contracts</a:t>
            </a:r>
          </a:p>
        </p:txBody>
      </p:sp>
      <p:sp>
        <p:nvSpPr>
          <p:cNvPr id="26629" name="Rectangle 6"/>
          <p:cNvSpPr>
            <a:spLocks noGrp="1" noChangeArrowheads="1"/>
          </p:cNvSpPr>
          <p:nvPr>
            <p:ph type="body" idx="1"/>
          </p:nvPr>
        </p:nvSpPr>
        <p:spPr/>
        <p:txBody>
          <a:bodyPr/>
          <a:lstStyle/>
          <a:p>
            <a:pPr eaLnBrk="1" hangingPunct="1"/>
            <a:r>
              <a:rPr lang="en-US" altLang="en-US" sz="4000"/>
              <a:t>Elements of a valid contract</a:t>
            </a:r>
          </a:p>
          <a:p>
            <a:pPr lvl="1" eaLnBrk="1" hangingPunct="1"/>
            <a:r>
              <a:rPr lang="en-US" altLang="en-US"/>
              <a:t>Offer and acceptance</a:t>
            </a:r>
          </a:p>
          <a:p>
            <a:pPr lvl="1" eaLnBrk="1" hangingPunct="1"/>
            <a:r>
              <a:rPr lang="en-US" altLang="en-US"/>
              <a:t>Consideration</a:t>
            </a:r>
          </a:p>
          <a:p>
            <a:pPr lvl="1" eaLnBrk="1" hangingPunct="1"/>
            <a:r>
              <a:rPr lang="en-US" altLang="en-US"/>
              <a:t>Consent</a:t>
            </a:r>
          </a:p>
          <a:p>
            <a:pPr lvl="1" eaLnBrk="1" hangingPunct="1"/>
            <a:r>
              <a:rPr lang="en-US" altLang="en-US"/>
              <a:t>Legal purpose</a:t>
            </a:r>
          </a:p>
          <a:p>
            <a:pPr lvl="1" eaLnBrk="1" hangingPunct="1"/>
            <a:r>
              <a:rPr lang="en-US" altLang="en-US"/>
              <a:t>Legally competent parties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4"/>
          <p:cNvSpPr>
            <a:spLocks noGrp="1" noChangeArrowheads="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a:spcBef>
                <a:spcPct val="0"/>
              </a:spcBef>
              <a:buFontTx/>
              <a:buNone/>
            </a:pPr>
            <a:fld id="{23F7C9F4-157D-441F-AB5E-A7946FB29CE5}" type="slidenum">
              <a:rPr lang="en-US" altLang="en-US" sz="1200" smtClean="0">
                <a:solidFill>
                  <a:srgbClr val="FFFFFF"/>
                </a:solidFill>
              </a:rPr>
              <a:pPr algn="l">
                <a:spcBef>
                  <a:spcPct val="0"/>
                </a:spcBef>
                <a:buFontTx/>
                <a:buNone/>
              </a:pPr>
              <a:t>23</a:t>
            </a:fld>
            <a:endParaRPr lang="en-US" altLang="en-US" sz="1200">
              <a:solidFill>
                <a:srgbClr val="FFFFFF"/>
              </a:solidFill>
            </a:endParaRPr>
          </a:p>
        </p:txBody>
      </p:sp>
      <p:sp>
        <p:nvSpPr>
          <p:cNvPr id="5" name="Rectangle 9"/>
          <p:cNvSpPr>
            <a:spLocks noGrp="1" noChangeArrowheads="1"/>
          </p:cNvSpPr>
          <p:nvPr>
            <p:ph type="dt" sz="quarter" idx="10"/>
          </p:nvPr>
        </p:nvSpPr>
        <p:spPr>
          <a:xfrm>
            <a:off x="6553200" y="6356350"/>
            <a:ext cx="2133600" cy="365125"/>
          </a:xfrm>
        </p:spPr>
        <p:txBody>
          <a:bodyPr/>
          <a:lstStyle/>
          <a:p>
            <a:pPr algn="r">
              <a:defRPr/>
            </a:pPr>
            <a:r>
              <a:rPr lang="en-US"/>
              <a:t>©2010 Kaplan, Inc.</a:t>
            </a:r>
          </a:p>
        </p:txBody>
      </p:sp>
      <p:sp>
        <p:nvSpPr>
          <p:cNvPr id="28676" name="Rectangle 5"/>
          <p:cNvSpPr>
            <a:spLocks noGrp="1" noChangeArrowheads="1"/>
          </p:cNvSpPr>
          <p:nvPr>
            <p:ph type="title"/>
          </p:nvPr>
        </p:nvSpPr>
        <p:spPr/>
        <p:txBody>
          <a:bodyPr/>
          <a:lstStyle/>
          <a:p>
            <a:pPr eaLnBrk="1" hangingPunct="1"/>
            <a:r>
              <a:rPr lang="en-US" altLang="en-US">
                <a:latin typeface="a song for jennifer bold" pitchFamily="2" charset="0"/>
              </a:rPr>
              <a:t>Real Estate Contracts</a:t>
            </a:r>
          </a:p>
        </p:txBody>
      </p:sp>
      <p:sp>
        <p:nvSpPr>
          <p:cNvPr id="28677" name="Rectangle 6"/>
          <p:cNvSpPr>
            <a:spLocks noGrp="1" noChangeArrowheads="1"/>
          </p:cNvSpPr>
          <p:nvPr>
            <p:ph type="body" idx="1"/>
          </p:nvPr>
        </p:nvSpPr>
        <p:spPr/>
        <p:txBody>
          <a:bodyPr/>
          <a:lstStyle/>
          <a:p>
            <a:pPr eaLnBrk="1" hangingPunct="1"/>
            <a:r>
              <a:rPr lang="en-US" altLang="en-US"/>
              <a:t>Termination</a:t>
            </a:r>
          </a:p>
          <a:p>
            <a:pPr lvl="1" eaLnBrk="1" hangingPunct="1"/>
            <a:r>
              <a:rPr lang="en-US" altLang="en-US"/>
              <a:t>Fulfillment of contractual agreement</a:t>
            </a:r>
          </a:p>
          <a:p>
            <a:pPr lvl="1" eaLnBrk="1" hangingPunct="1"/>
            <a:r>
              <a:rPr lang="en-US" altLang="en-US"/>
              <a:t>Breach</a:t>
            </a:r>
          </a:p>
          <a:p>
            <a:pPr lvl="1" eaLnBrk="1" hangingPunct="1"/>
            <a:r>
              <a:rPr lang="en-US" altLang="en-US"/>
              <a:t>Specific performance</a:t>
            </a:r>
          </a:p>
          <a:p>
            <a:pPr lvl="1" eaLnBrk="1" hangingPunct="1"/>
            <a:r>
              <a:rPr lang="en-US" altLang="en-US"/>
              <a:t>Mutual agreement</a:t>
            </a:r>
          </a:p>
          <a:p>
            <a:pPr lvl="1" eaLnBrk="1" hangingPunct="1"/>
            <a:r>
              <a:rPr lang="en-US" altLang="en-US"/>
              <a:t>Operation of law</a:t>
            </a:r>
          </a:p>
          <a:p>
            <a:pPr lvl="1" eaLnBrk="1" hangingPunct="1"/>
            <a:r>
              <a:rPr lang="en-US" altLang="en-US"/>
              <a:t>Rescission</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p:cNvSpPr>
            <a:spLocks noGrp="1" noChangeArrowheads="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a:spcBef>
                <a:spcPct val="0"/>
              </a:spcBef>
              <a:buFontTx/>
              <a:buNone/>
            </a:pPr>
            <a:fld id="{7A1728AA-1351-48E3-ACB2-1376E509AA61}" type="slidenum">
              <a:rPr lang="en-US" altLang="en-US" sz="1200" smtClean="0">
                <a:solidFill>
                  <a:srgbClr val="FFFFFF"/>
                </a:solidFill>
              </a:rPr>
              <a:pPr algn="l">
                <a:spcBef>
                  <a:spcPct val="0"/>
                </a:spcBef>
                <a:buFontTx/>
                <a:buNone/>
              </a:pPr>
              <a:t>24</a:t>
            </a:fld>
            <a:endParaRPr lang="en-US" altLang="en-US" sz="1200">
              <a:solidFill>
                <a:srgbClr val="FFFFFF"/>
              </a:solidFill>
            </a:endParaRPr>
          </a:p>
        </p:txBody>
      </p:sp>
      <p:sp>
        <p:nvSpPr>
          <p:cNvPr id="5" name="Rectangle 9"/>
          <p:cNvSpPr>
            <a:spLocks noGrp="1" noChangeArrowheads="1"/>
          </p:cNvSpPr>
          <p:nvPr>
            <p:ph type="dt" sz="quarter" idx="10"/>
          </p:nvPr>
        </p:nvSpPr>
        <p:spPr>
          <a:xfrm>
            <a:off x="6553200" y="6356350"/>
            <a:ext cx="2133600" cy="365125"/>
          </a:xfrm>
        </p:spPr>
        <p:txBody>
          <a:bodyPr/>
          <a:lstStyle/>
          <a:p>
            <a:pPr algn="r">
              <a:defRPr/>
            </a:pPr>
            <a:r>
              <a:rPr lang="en-US"/>
              <a:t>©2010 Kaplan, Inc.</a:t>
            </a:r>
          </a:p>
        </p:txBody>
      </p:sp>
      <p:sp>
        <p:nvSpPr>
          <p:cNvPr id="218116" name="Rectangle 5"/>
          <p:cNvSpPr>
            <a:spLocks noGrp="1" noChangeArrowheads="1"/>
          </p:cNvSpPr>
          <p:nvPr>
            <p:ph type="title"/>
          </p:nvPr>
        </p:nvSpPr>
        <p:spPr/>
        <p:txBody>
          <a:bodyPr rtlCol="0">
            <a:normAutofit fontScale="90000"/>
          </a:bodyPr>
          <a:lstStyle/>
          <a:p>
            <a:pPr eaLnBrk="1" fontAlgn="auto" hangingPunct="1">
              <a:spcAft>
                <a:spcPts val="0"/>
              </a:spcAft>
              <a:defRPr/>
            </a:pPr>
            <a:r>
              <a:rPr lang="en-US" dirty="0">
                <a:latin typeface="a song for jennifer bold" pitchFamily="2" charset="0"/>
              </a:rPr>
              <a:t>Land-Use Controls and </a:t>
            </a:r>
            <a:br>
              <a:rPr lang="en-US" dirty="0">
                <a:latin typeface="a song for jennifer bold" pitchFamily="2" charset="0"/>
              </a:rPr>
            </a:br>
            <a:r>
              <a:rPr lang="en-US" dirty="0">
                <a:latin typeface="a song for jennifer bold" pitchFamily="2" charset="0"/>
              </a:rPr>
              <a:t>Property Development</a:t>
            </a:r>
          </a:p>
        </p:txBody>
      </p:sp>
      <p:sp>
        <p:nvSpPr>
          <p:cNvPr id="30725" name="Rectangle 7"/>
          <p:cNvSpPr>
            <a:spLocks noGrp="1" noChangeArrowheads="1"/>
          </p:cNvSpPr>
          <p:nvPr>
            <p:ph type="body" idx="1"/>
          </p:nvPr>
        </p:nvSpPr>
        <p:spPr/>
        <p:txBody>
          <a:bodyPr/>
          <a:lstStyle/>
          <a:p>
            <a:pPr eaLnBrk="1" hangingPunct="1">
              <a:buFont typeface="Arial" panose="020B0604020202020204" pitchFamily="34" charset="0"/>
              <a:buNone/>
            </a:pPr>
            <a:r>
              <a:rPr lang="en-US" altLang="en-US"/>
              <a:t>The comprehensive plan is done by local planning boards and elected officials based on:</a:t>
            </a:r>
          </a:p>
          <a:p>
            <a:pPr lvl="1" eaLnBrk="1" hangingPunct="1"/>
            <a:r>
              <a:rPr lang="en-US" altLang="en-US"/>
              <a:t>Land use</a:t>
            </a:r>
          </a:p>
          <a:p>
            <a:pPr lvl="1" eaLnBrk="1" hangingPunct="1"/>
            <a:r>
              <a:rPr lang="en-US" altLang="en-US"/>
              <a:t>Housing needs</a:t>
            </a:r>
          </a:p>
          <a:p>
            <a:pPr lvl="1" eaLnBrk="1" hangingPunct="1"/>
            <a:r>
              <a:rPr lang="en-US" altLang="en-US"/>
              <a:t>Movement of people and goods</a:t>
            </a:r>
          </a:p>
          <a:p>
            <a:pPr lvl="1" eaLnBrk="1" hangingPunct="1"/>
            <a:r>
              <a:rPr lang="en-US" altLang="en-US"/>
              <a:t>Community facilities and utilities</a:t>
            </a:r>
          </a:p>
          <a:p>
            <a:pPr lvl="1" eaLnBrk="1" hangingPunct="1"/>
            <a:r>
              <a:rPr lang="en-US" altLang="en-US"/>
              <a:t>Energy conservation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
          <p:cNvSpPr>
            <a:spLocks noGrp="1" noChangeArrowheads="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a:spcBef>
                <a:spcPct val="0"/>
              </a:spcBef>
              <a:buFontTx/>
              <a:buNone/>
            </a:pPr>
            <a:fld id="{F5E4D420-85E0-405B-A83E-264C243BC71E}" type="slidenum">
              <a:rPr lang="en-US" altLang="en-US" sz="1200" smtClean="0">
                <a:solidFill>
                  <a:srgbClr val="FFFFFF"/>
                </a:solidFill>
              </a:rPr>
              <a:pPr algn="l">
                <a:spcBef>
                  <a:spcPct val="0"/>
                </a:spcBef>
                <a:buFontTx/>
                <a:buNone/>
              </a:pPr>
              <a:t>25</a:t>
            </a:fld>
            <a:endParaRPr lang="en-US" altLang="en-US" sz="1200">
              <a:solidFill>
                <a:srgbClr val="FFFFFF"/>
              </a:solidFill>
            </a:endParaRPr>
          </a:p>
        </p:txBody>
      </p:sp>
      <p:sp>
        <p:nvSpPr>
          <p:cNvPr id="5" name="Rectangle 9"/>
          <p:cNvSpPr>
            <a:spLocks noGrp="1" noChangeArrowheads="1"/>
          </p:cNvSpPr>
          <p:nvPr>
            <p:ph type="dt" sz="quarter" idx="10"/>
          </p:nvPr>
        </p:nvSpPr>
        <p:spPr>
          <a:xfrm>
            <a:off x="6553200" y="6356350"/>
            <a:ext cx="2133600" cy="365125"/>
          </a:xfrm>
        </p:spPr>
        <p:txBody>
          <a:bodyPr/>
          <a:lstStyle/>
          <a:p>
            <a:pPr algn="r">
              <a:defRPr/>
            </a:pPr>
            <a:r>
              <a:rPr lang="en-US"/>
              <a:t>©2010 Kaplan, Inc.</a:t>
            </a:r>
          </a:p>
        </p:txBody>
      </p:sp>
      <p:sp>
        <p:nvSpPr>
          <p:cNvPr id="219140" name="Rectangle 5"/>
          <p:cNvSpPr>
            <a:spLocks noGrp="1" noChangeArrowheads="1"/>
          </p:cNvSpPr>
          <p:nvPr>
            <p:ph type="title"/>
          </p:nvPr>
        </p:nvSpPr>
        <p:spPr/>
        <p:txBody>
          <a:bodyPr rtlCol="0">
            <a:normAutofit fontScale="90000"/>
          </a:bodyPr>
          <a:lstStyle/>
          <a:p>
            <a:pPr eaLnBrk="1" fontAlgn="auto" hangingPunct="1">
              <a:spcAft>
                <a:spcPts val="0"/>
              </a:spcAft>
              <a:defRPr/>
            </a:pPr>
            <a:r>
              <a:rPr lang="en-US" dirty="0">
                <a:latin typeface="a song for jennifer bold" pitchFamily="2" charset="0"/>
              </a:rPr>
              <a:t>Land-Use Controls and </a:t>
            </a:r>
            <a:br>
              <a:rPr lang="en-US" dirty="0">
                <a:latin typeface="a song for jennifer bold" pitchFamily="2" charset="0"/>
              </a:rPr>
            </a:br>
            <a:r>
              <a:rPr lang="en-US" dirty="0">
                <a:latin typeface="a song for jennifer bold" pitchFamily="2" charset="0"/>
              </a:rPr>
              <a:t>Property Development</a:t>
            </a:r>
          </a:p>
        </p:txBody>
      </p:sp>
      <p:sp>
        <p:nvSpPr>
          <p:cNvPr id="32773" name="Rectangle 6"/>
          <p:cNvSpPr>
            <a:spLocks noGrp="1" noChangeArrowheads="1"/>
          </p:cNvSpPr>
          <p:nvPr>
            <p:ph type="body" idx="1"/>
          </p:nvPr>
        </p:nvSpPr>
        <p:spPr/>
        <p:txBody>
          <a:bodyPr/>
          <a:lstStyle/>
          <a:p>
            <a:pPr eaLnBrk="1" hangingPunct="1"/>
            <a:r>
              <a:rPr lang="en-US" altLang="en-US"/>
              <a:t>Zoning ordinances</a:t>
            </a:r>
          </a:p>
          <a:p>
            <a:pPr lvl="1" eaLnBrk="1" hangingPunct="1"/>
            <a:r>
              <a:rPr lang="en-US" altLang="en-US"/>
              <a:t>Buffer zones</a:t>
            </a:r>
          </a:p>
          <a:p>
            <a:pPr lvl="1" eaLnBrk="1" hangingPunct="1"/>
            <a:r>
              <a:rPr lang="en-US" altLang="en-US"/>
              <a:t>Bulk zoning</a:t>
            </a:r>
          </a:p>
          <a:p>
            <a:pPr lvl="1" eaLnBrk="1" hangingPunct="1"/>
            <a:r>
              <a:rPr lang="en-US" altLang="en-US"/>
              <a:t>Aesthetic zoning</a:t>
            </a:r>
          </a:p>
          <a:p>
            <a:pPr lvl="1" eaLnBrk="1" hangingPunct="1"/>
            <a:r>
              <a:rPr lang="en-US" altLang="en-US"/>
              <a:t>Incentive zoning</a:t>
            </a:r>
          </a:p>
          <a:p>
            <a:pPr lvl="1" eaLnBrk="1" hangingPunct="1"/>
            <a:r>
              <a:rPr lang="en-US" altLang="en-US"/>
              <a:t>14th Amendment and Takings Clause (5th Amendment)</a:t>
            </a:r>
          </a:p>
          <a:p>
            <a:pPr lvl="1" eaLnBrk="1" hangingPunct="1"/>
            <a:r>
              <a:rPr lang="en-US" altLang="en-US"/>
              <a:t>Taking</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4"/>
          <p:cNvSpPr>
            <a:spLocks noGrp="1" noChangeArrowheads="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a:spcBef>
                <a:spcPct val="0"/>
              </a:spcBef>
              <a:buFontTx/>
              <a:buNone/>
            </a:pPr>
            <a:fld id="{8BFE785E-8CE2-4923-AEF5-97710C442344}" type="slidenum">
              <a:rPr lang="en-US" altLang="en-US" sz="1200" smtClean="0">
                <a:solidFill>
                  <a:srgbClr val="FFFFFF"/>
                </a:solidFill>
              </a:rPr>
              <a:pPr algn="l">
                <a:spcBef>
                  <a:spcPct val="0"/>
                </a:spcBef>
                <a:buFontTx/>
                <a:buNone/>
              </a:pPr>
              <a:t>26</a:t>
            </a:fld>
            <a:endParaRPr lang="en-US" altLang="en-US" sz="1200">
              <a:solidFill>
                <a:srgbClr val="FFFFFF"/>
              </a:solidFill>
            </a:endParaRPr>
          </a:p>
        </p:txBody>
      </p:sp>
      <p:sp>
        <p:nvSpPr>
          <p:cNvPr id="5" name="Rectangle 9"/>
          <p:cNvSpPr>
            <a:spLocks noGrp="1" noChangeArrowheads="1"/>
          </p:cNvSpPr>
          <p:nvPr>
            <p:ph type="dt" sz="quarter" idx="10"/>
          </p:nvPr>
        </p:nvSpPr>
        <p:spPr>
          <a:xfrm>
            <a:off x="6553200" y="6356350"/>
            <a:ext cx="2133600" cy="365125"/>
          </a:xfrm>
        </p:spPr>
        <p:txBody>
          <a:bodyPr/>
          <a:lstStyle/>
          <a:p>
            <a:pPr algn="r">
              <a:defRPr/>
            </a:pPr>
            <a:r>
              <a:rPr lang="en-US"/>
              <a:t>©2010 Kaplan, Inc.</a:t>
            </a:r>
          </a:p>
        </p:txBody>
      </p:sp>
      <p:sp>
        <p:nvSpPr>
          <p:cNvPr id="220164" name="Rectangle 5"/>
          <p:cNvSpPr>
            <a:spLocks noGrp="1" noChangeArrowheads="1"/>
          </p:cNvSpPr>
          <p:nvPr>
            <p:ph type="title"/>
          </p:nvPr>
        </p:nvSpPr>
        <p:spPr/>
        <p:txBody>
          <a:bodyPr rtlCol="0">
            <a:normAutofit fontScale="90000"/>
          </a:bodyPr>
          <a:lstStyle/>
          <a:p>
            <a:pPr eaLnBrk="1" fontAlgn="auto" hangingPunct="1">
              <a:spcAft>
                <a:spcPts val="0"/>
              </a:spcAft>
              <a:defRPr/>
            </a:pPr>
            <a:br>
              <a:rPr lang="en-US" dirty="0"/>
            </a:br>
            <a:r>
              <a:rPr lang="en-US" dirty="0">
                <a:latin typeface="a song for jennifer bold" pitchFamily="2" charset="0"/>
              </a:rPr>
              <a:t>Land-Use Controls and </a:t>
            </a:r>
            <a:br>
              <a:rPr lang="en-US" dirty="0">
                <a:latin typeface="a song for jennifer bold" pitchFamily="2" charset="0"/>
              </a:rPr>
            </a:br>
            <a:r>
              <a:rPr lang="en-US" dirty="0">
                <a:latin typeface="a song for jennifer bold" pitchFamily="2" charset="0"/>
              </a:rPr>
              <a:t>Property Development</a:t>
            </a:r>
          </a:p>
        </p:txBody>
      </p:sp>
      <p:sp>
        <p:nvSpPr>
          <p:cNvPr id="33797" name="Rectangle 6"/>
          <p:cNvSpPr>
            <a:spLocks noGrp="1" noChangeArrowheads="1"/>
          </p:cNvSpPr>
          <p:nvPr>
            <p:ph type="body" idx="1"/>
          </p:nvPr>
        </p:nvSpPr>
        <p:spPr>
          <a:xfrm>
            <a:off x="457200" y="2362200"/>
            <a:ext cx="8229600" cy="3763963"/>
          </a:xfrm>
        </p:spPr>
        <p:txBody>
          <a:bodyPr/>
          <a:lstStyle/>
          <a:p>
            <a:pPr eaLnBrk="1" hangingPunct="1"/>
            <a:r>
              <a:rPr lang="en-US" altLang="en-US"/>
              <a:t>Zoning permits</a:t>
            </a:r>
          </a:p>
          <a:p>
            <a:pPr lvl="1" eaLnBrk="1" hangingPunct="1"/>
            <a:r>
              <a:rPr lang="en-US" altLang="en-US"/>
              <a:t>Zoning hearing board</a:t>
            </a:r>
          </a:p>
          <a:p>
            <a:pPr lvl="1" eaLnBrk="1" hangingPunct="1"/>
            <a:r>
              <a:rPr lang="en-US" altLang="en-US"/>
              <a:t>Nonconforming use</a:t>
            </a:r>
          </a:p>
          <a:p>
            <a:pPr lvl="1" eaLnBrk="1" hangingPunct="1"/>
            <a:r>
              <a:rPr lang="en-US" altLang="en-US"/>
              <a:t>Conditional use/Variance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pPr eaLnBrk="1" hangingPunct="1"/>
            <a:r>
              <a:rPr lang="en-US" altLang="en-US">
                <a:latin typeface="a song for jennifer bold" pitchFamily="2" charset="0"/>
              </a:rPr>
              <a:t>Careers in Real Estate</a:t>
            </a:r>
          </a:p>
        </p:txBody>
      </p:sp>
      <p:sp>
        <p:nvSpPr>
          <p:cNvPr id="3" name="Content Placeholder 2"/>
          <p:cNvSpPr>
            <a:spLocks noGrp="1"/>
          </p:cNvSpPr>
          <p:nvPr>
            <p:ph idx="1"/>
          </p:nvPr>
        </p:nvSpPr>
        <p:spPr>
          <a:xfrm>
            <a:off x="457200" y="1219200"/>
            <a:ext cx="8229600" cy="5257800"/>
          </a:xfrm>
        </p:spPr>
        <p:txBody>
          <a:bodyPr rtlCol="0">
            <a:normAutofit fontScale="85000" lnSpcReduction="20000"/>
          </a:bodyPr>
          <a:lstStyle/>
          <a:p>
            <a:pPr eaLnBrk="1" fontAlgn="auto" hangingPunct="1">
              <a:spcAft>
                <a:spcPts val="0"/>
              </a:spcAft>
              <a:defRPr/>
            </a:pPr>
            <a:r>
              <a:rPr lang="en-US" dirty="0"/>
              <a:t>Must be 18 years old</a:t>
            </a:r>
          </a:p>
          <a:p>
            <a:pPr eaLnBrk="1" fontAlgn="auto" hangingPunct="1">
              <a:spcAft>
                <a:spcPts val="0"/>
              </a:spcAft>
              <a:defRPr/>
            </a:pPr>
            <a:r>
              <a:rPr lang="en-US" dirty="0"/>
              <a:t>Must be a resident of Mississippi</a:t>
            </a:r>
          </a:p>
          <a:p>
            <a:pPr eaLnBrk="1" fontAlgn="auto" hangingPunct="1">
              <a:spcAft>
                <a:spcPts val="0"/>
              </a:spcAft>
              <a:defRPr/>
            </a:pPr>
            <a:r>
              <a:rPr lang="en-US" dirty="0"/>
              <a:t>Must complete 60 hours of real estate education from a certified education provider</a:t>
            </a:r>
          </a:p>
          <a:p>
            <a:pPr eaLnBrk="1" fontAlgn="auto" hangingPunct="1">
              <a:spcAft>
                <a:spcPts val="0"/>
              </a:spcAft>
              <a:defRPr/>
            </a:pPr>
            <a:r>
              <a:rPr lang="en-US" dirty="0"/>
              <a:t>Must fill out an application with the Mississippi Real Estate Commission</a:t>
            </a:r>
          </a:p>
          <a:p>
            <a:pPr eaLnBrk="1" fontAlgn="auto" hangingPunct="1">
              <a:spcAft>
                <a:spcPts val="0"/>
              </a:spcAft>
              <a:defRPr/>
            </a:pPr>
            <a:r>
              <a:rPr lang="en-US" dirty="0"/>
              <a:t>Must take and pass the MREC required licensing exam</a:t>
            </a:r>
          </a:p>
          <a:p>
            <a:pPr eaLnBrk="1" fontAlgn="auto" hangingPunct="1">
              <a:spcAft>
                <a:spcPts val="0"/>
              </a:spcAft>
              <a:defRPr/>
            </a:pPr>
            <a:r>
              <a:rPr lang="en-US" dirty="0"/>
              <a:t>Salesperson license must be held by a Mississippi broker</a:t>
            </a:r>
          </a:p>
          <a:p>
            <a:pPr eaLnBrk="1" fontAlgn="auto" hangingPunct="1">
              <a:spcAft>
                <a:spcPts val="0"/>
              </a:spcAft>
              <a:defRPr/>
            </a:pPr>
            <a:r>
              <a:rPr lang="en-US" dirty="0"/>
              <a:t>Must show proof of Real Estate Errors &amp; Omissions insurance within 30 days of receiving license</a:t>
            </a:r>
          </a:p>
          <a:p>
            <a:pPr eaLnBrk="1" fontAlgn="auto" hangingPunct="1">
              <a:spcAft>
                <a:spcPts val="0"/>
              </a:spcAft>
              <a:defRPr/>
            </a:pPr>
            <a:r>
              <a:rPr lang="en-US" dirty="0"/>
              <a:t>Must complete an additional 30 hours of real estate education within one year of receiving license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pPr eaLnBrk="1" hangingPunct="1"/>
            <a:r>
              <a:rPr lang="en-US" altLang="en-US">
                <a:latin typeface="a song for jennifer bold" pitchFamily="2" charset="0"/>
              </a:rPr>
              <a:t>Basics of being a real estate licensee</a:t>
            </a:r>
          </a:p>
        </p:txBody>
      </p:sp>
      <p:sp>
        <p:nvSpPr>
          <p:cNvPr id="36867" name="Content Placeholder 2"/>
          <p:cNvSpPr>
            <a:spLocks noGrp="1"/>
          </p:cNvSpPr>
          <p:nvPr>
            <p:ph idx="1"/>
          </p:nvPr>
        </p:nvSpPr>
        <p:spPr>
          <a:xfrm>
            <a:off x="381000" y="1600200"/>
            <a:ext cx="8382000" cy="4525963"/>
          </a:xfrm>
        </p:spPr>
        <p:txBody>
          <a:bodyPr/>
          <a:lstStyle/>
          <a:p>
            <a:pPr eaLnBrk="1" hangingPunct="1"/>
            <a:r>
              <a:rPr lang="en-US" altLang="en-US"/>
              <a:t>Independent contractors and are classified as self-employed</a:t>
            </a:r>
          </a:p>
          <a:p>
            <a:pPr eaLnBrk="1" hangingPunct="1"/>
            <a:r>
              <a:rPr lang="en-US" altLang="en-US"/>
              <a:t>Income is commission-based</a:t>
            </a:r>
          </a:p>
          <a:p>
            <a:pPr eaLnBrk="1" hangingPunct="1"/>
            <a:r>
              <a:rPr lang="en-US" altLang="en-US"/>
              <a:t>There is significant costs of doing business </a:t>
            </a:r>
          </a:p>
          <a:p>
            <a:pPr eaLnBrk="1" hangingPunct="1"/>
            <a:r>
              <a:rPr lang="en-US" altLang="en-US"/>
              <a:t>Cannot sale without a license and license must be renewed</a:t>
            </a:r>
          </a:p>
          <a:p>
            <a:pPr eaLnBrk="1" hangingPunct="1"/>
            <a:r>
              <a:rPr lang="en-US" altLang="en-US"/>
              <a:t>Must be motivated, self-disciplined and willing to work hard</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pPr eaLnBrk="1" hangingPunct="1"/>
            <a:r>
              <a:rPr lang="en-US" altLang="en-US" sz="4800">
                <a:latin typeface="a song for jennifer" pitchFamily="2" charset="0"/>
              </a:rPr>
              <a:t>Careers in Real Estate</a:t>
            </a:r>
          </a:p>
        </p:txBody>
      </p:sp>
      <p:sp>
        <p:nvSpPr>
          <p:cNvPr id="3" name="Content Placeholder 2"/>
          <p:cNvSpPr>
            <a:spLocks noGrp="1"/>
          </p:cNvSpPr>
          <p:nvPr>
            <p:ph idx="1"/>
          </p:nvPr>
        </p:nvSpPr>
        <p:spPr/>
        <p:txBody>
          <a:bodyPr rtlCol="0">
            <a:normAutofit/>
          </a:bodyPr>
          <a:lstStyle/>
          <a:p>
            <a:pPr eaLnBrk="1" fontAlgn="auto" hangingPunct="1">
              <a:spcAft>
                <a:spcPts val="0"/>
              </a:spcAft>
              <a:defRPr/>
            </a:pPr>
            <a:r>
              <a:rPr lang="en-US" dirty="0"/>
              <a:t>Salesperson or Broker</a:t>
            </a:r>
          </a:p>
          <a:p>
            <a:pPr marL="514350" indent="-514350" eaLnBrk="1" fontAlgn="auto" hangingPunct="1">
              <a:spcAft>
                <a:spcPts val="0"/>
              </a:spcAft>
              <a:buFont typeface="+mj-lt"/>
              <a:buAutoNum type="alphaUcPeriod"/>
              <a:defRPr/>
            </a:pPr>
            <a:r>
              <a:rPr lang="en-US" sz="2400" dirty="0"/>
              <a:t> Residential</a:t>
            </a:r>
          </a:p>
          <a:p>
            <a:pPr marL="514350" indent="-514350" eaLnBrk="1" fontAlgn="auto" hangingPunct="1">
              <a:spcAft>
                <a:spcPts val="0"/>
              </a:spcAft>
              <a:buFont typeface="+mj-lt"/>
              <a:buAutoNum type="alphaUcPeriod"/>
              <a:defRPr/>
            </a:pPr>
            <a:r>
              <a:rPr lang="en-US" sz="2400" dirty="0"/>
              <a:t>Commercial</a:t>
            </a:r>
          </a:p>
          <a:p>
            <a:pPr marL="514350" indent="-514350" eaLnBrk="1" fontAlgn="auto" hangingPunct="1">
              <a:spcAft>
                <a:spcPts val="0"/>
              </a:spcAft>
              <a:buFont typeface="+mj-lt"/>
              <a:buAutoNum type="alphaUcPeriod"/>
              <a:defRPr/>
            </a:pPr>
            <a:r>
              <a:rPr lang="en-US" sz="2400" dirty="0"/>
              <a:t>Land</a:t>
            </a:r>
          </a:p>
          <a:p>
            <a:pPr marL="514350" indent="-514350" eaLnBrk="1" fontAlgn="auto" hangingPunct="1">
              <a:spcAft>
                <a:spcPts val="0"/>
              </a:spcAft>
              <a:defRPr/>
            </a:pPr>
            <a:r>
              <a:rPr lang="en-US" dirty="0"/>
              <a:t>Mortgage lender</a:t>
            </a:r>
          </a:p>
          <a:p>
            <a:pPr marL="514350" indent="-514350" eaLnBrk="1" fontAlgn="auto" hangingPunct="1">
              <a:spcAft>
                <a:spcPts val="0"/>
              </a:spcAft>
              <a:defRPr/>
            </a:pPr>
            <a:r>
              <a:rPr lang="en-US" dirty="0"/>
              <a:t>Property manager</a:t>
            </a:r>
          </a:p>
          <a:p>
            <a:pPr marL="514350" indent="-514350" eaLnBrk="1" fontAlgn="auto" hangingPunct="1">
              <a:spcAft>
                <a:spcPts val="0"/>
              </a:spcAft>
              <a:defRPr/>
            </a:pPr>
            <a:r>
              <a:rPr lang="en-US" dirty="0"/>
              <a:t>Home inspector</a:t>
            </a:r>
          </a:p>
          <a:p>
            <a:pPr marL="514350" indent="-514350" eaLnBrk="1" fontAlgn="auto" hangingPunct="1">
              <a:spcAft>
                <a:spcPts val="0"/>
              </a:spcAft>
              <a:defRPr/>
            </a:pPr>
            <a:r>
              <a:rPr lang="en-US" dirty="0"/>
              <a:t>Appraiser</a:t>
            </a:r>
          </a:p>
          <a:p>
            <a:pPr marL="514350" indent="-514350" eaLnBrk="1" fontAlgn="auto" hangingPunct="1">
              <a:spcAft>
                <a:spcPts val="0"/>
              </a:spcAft>
              <a:buFont typeface="Arial" panose="020B0604020202020204" pitchFamily="34" charset="0"/>
              <a:buNone/>
              <a:defRPr/>
            </a:pPr>
            <a:endParaRPr lang="en-US" dirty="0"/>
          </a:p>
          <a:p>
            <a:pPr eaLnBrk="1" fontAlgn="auto" hangingPunct="1">
              <a:spcAft>
                <a:spcPts val="0"/>
              </a:spcAft>
              <a:defRPr/>
            </a:pP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Content Placeholder 3" descr="buying vs renting graph.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219200" y="228600"/>
            <a:ext cx="6934200" cy="6418263"/>
          </a:xfrm>
        </p:spPr>
      </p:pic>
      <p:sp>
        <p:nvSpPr>
          <p:cNvPr id="5123" name="TextBox 4"/>
          <p:cNvSpPr txBox="1">
            <a:spLocks noChangeArrowheads="1"/>
          </p:cNvSpPr>
          <p:nvPr/>
        </p:nvSpPr>
        <p:spPr bwMode="auto">
          <a:xfrm>
            <a:off x="2133600" y="1524000"/>
            <a:ext cx="10175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$92,575</a:t>
            </a:r>
          </a:p>
        </p:txBody>
      </p:sp>
      <p:sp>
        <p:nvSpPr>
          <p:cNvPr id="5124" name="TextBox 5"/>
          <p:cNvSpPr txBox="1">
            <a:spLocks noChangeArrowheads="1"/>
          </p:cNvSpPr>
          <p:nvPr/>
        </p:nvSpPr>
        <p:spPr bwMode="auto">
          <a:xfrm>
            <a:off x="4038600" y="2057400"/>
            <a:ext cx="10175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$65,584</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pPr eaLnBrk="1" hangingPunct="1"/>
            <a:r>
              <a:rPr lang="en-US" altLang="en-US">
                <a:latin typeface="a song for jennifer" pitchFamily="2" charset="0"/>
              </a:rPr>
              <a:t>Mississippi REALTOR® Institute</a:t>
            </a:r>
          </a:p>
        </p:txBody>
      </p:sp>
      <p:pic>
        <p:nvPicPr>
          <p:cNvPr id="38915" name="Content Placeholder 6" descr="MRI CAT COVER W POCKET.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743200" y="1295400"/>
            <a:ext cx="3895725" cy="5229225"/>
          </a:xfr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Content Placeholder 3" descr="credit score 1.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143000" y="381000"/>
            <a:ext cx="6629400" cy="6194425"/>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en-US" altLang="en-US" sz="4800">
                <a:latin typeface="a song for jennifer" pitchFamily="2" charset="0"/>
              </a:rPr>
              <a:t>Protect your credit score</a:t>
            </a:r>
          </a:p>
        </p:txBody>
      </p:sp>
      <p:pic>
        <p:nvPicPr>
          <p:cNvPr id="7171" name="Content Placeholder 3" descr="credit score 2.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990600" y="1447800"/>
            <a:ext cx="7331075" cy="3657600"/>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57200" y="274638"/>
            <a:ext cx="8229600" cy="1249362"/>
          </a:xfrm>
        </p:spPr>
        <p:txBody>
          <a:bodyPr/>
          <a:lstStyle/>
          <a:p>
            <a:pPr eaLnBrk="1" hangingPunct="1"/>
            <a:r>
              <a:rPr lang="en-US" altLang="en-US" sz="3600">
                <a:latin typeface="a song for jennifer bold" pitchFamily="2" charset="0"/>
              </a:rPr>
              <a:t>Here’s what the National Associaton of REALTORS® says about buying a home:</a:t>
            </a:r>
          </a:p>
        </p:txBody>
      </p:sp>
      <p:sp>
        <p:nvSpPr>
          <p:cNvPr id="8195" name="Content Placeholder 2"/>
          <p:cNvSpPr>
            <a:spLocks noGrp="1"/>
          </p:cNvSpPr>
          <p:nvPr>
            <p:ph idx="1"/>
          </p:nvPr>
        </p:nvSpPr>
        <p:spPr/>
        <p:txBody>
          <a:bodyPr/>
          <a:lstStyle/>
          <a:p>
            <a:pPr eaLnBrk="1" hangingPunct="1"/>
            <a:endParaRPr lang="en-US" altLang="en-US" b="1">
              <a:hlinkClick r:id="rId3" tooltip="Are You Ready to Buy a Home?"/>
            </a:endParaRPr>
          </a:p>
          <a:p>
            <a:pPr eaLnBrk="1" hangingPunct="1">
              <a:buFont typeface="Arial" panose="020B0604020202020204" pitchFamily="34" charset="0"/>
              <a:buNone/>
            </a:pPr>
            <a:r>
              <a:rPr lang="en-US" altLang="en-US" sz="3600">
                <a:latin typeface="a song for jennifer bold" pitchFamily="2" charset="0"/>
              </a:rPr>
              <a:t>Are you ready to become a homeowner?</a:t>
            </a:r>
            <a:br>
              <a:rPr lang="en-US" altLang="en-US"/>
            </a:br>
            <a:endParaRPr lang="en-US" altLang="en-US"/>
          </a:p>
          <a:p>
            <a:pPr eaLnBrk="1" hangingPunct="1">
              <a:buFont typeface="Arial" panose="020B0604020202020204" pitchFamily="34" charset="0"/>
              <a:buNone/>
            </a:pPr>
            <a:r>
              <a:rPr lang="en-US" altLang="en-US" sz="2800"/>
              <a:t>    Whether you’re becoming a homeowner for the first time or you’re a repeat buyer, buying a house is a financial and emotional decision that requires the experience and support of a team of reliable professionals.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2"/>
          <p:cNvSpPr>
            <a:spLocks noGrp="1"/>
          </p:cNvSpPr>
          <p:nvPr>
            <p:ph idx="1"/>
          </p:nvPr>
        </p:nvSpPr>
        <p:spPr>
          <a:xfrm>
            <a:off x="457200" y="914400"/>
            <a:ext cx="8229600" cy="5211763"/>
          </a:xfrm>
        </p:spPr>
        <p:txBody>
          <a:bodyPr/>
          <a:lstStyle/>
          <a:p>
            <a:pPr eaLnBrk="1" hangingPunct="1">
              <a:buFont typeface="Arial" panose="020B0604020202020204" pitchFamily="34" charset="0"/>
              <a:buNone/>
            </a:pPr>
            <a:r>
              <a:rPr lang="en-US" altLang="en-US" sz="4400">
                <a:latin typeface="a song for jennifer bold" pitchFamily="2" charset="0"/>
              </a:rPr>
              <a:t>  Find a REALTOR®!</a:t>
            </a:r>
            <a:br>
              <a:rPr lang="en-US" altLang="en-US"/>
            </a:br>
            <a:endParaRPr lang="en-US" altLang="en-US"/>
          </a:p>
          <a:p>
            <a:pPr eaLnBrk="1" hangingPunct="1">
              <a:buFont typeface="Arial" panose="020B0604020202020204" pitchFamily="34" charset="0"/>
              <a:buNone/>
            </a:pPr>
            <a:r>
              <a:rPr lang="en-US" altLang="en-US"/>
              <a:t>    In the maze of forms, financing, inspections, marketing, pricing, and negotiating, it makes sense to work with professionals who know the community and much more. Those professionals are the local REALTORS® who serve your area.</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ontent Placeholder 2"/>
          <p:cNvSpPr>
            <a:spLocks noGrp="1"/>
          </p:cNvSpPr>
          <p:nvPr>
            <p:ph idx="1"/>
          </p:nvPr>
        </p:nvSpPr>
        <p:spPr/>
        <p:txBody>
          <a:bodyPr/>
          <a:lstStyle/>
          <a:p>
            <a:pPr eaLnBrk="1" hangingPunct="1"/>
            <a:r>
              <a:rPr lang="en-US" altLang="en-US" sz="4400">
                <a:latin typeface="a song for jennifer bold" pitchFamily="2" charset="0"/>
              </a:rPr>
              <a:t>Get pre-approved for a mortgage.</a:t>
            </a:r>
            <a:br>
              <a:rPr lang="en-US" altLang="en-US"/>
            </a:br>
            <a:endParaRPr lang="en-US" altLang="en-US"/>
          </a:p>
          <a:p>
            <a:pPr eaLnBrk="1" hangingPunct="1">
              <a:buFont typeface="Arial" panose="020B0604020202020204" pitchFamily="34" charset="0"/>
              <a:buNone/>
            </a:pPr>
            <a:r>
              <a:rPr lang="en-US" altLang="en-US"/>
              <a:t>    Most first-time buyers need to finance their home purchase, and a consultation with a mortgage lender is a crucial step in the process. Find out how much you can afford before you begin your home search.</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ontent Placeholder 2"/>
          <p:cNvSpPr>
            <a:spLocks noGrp="1"/>
          </p:cNvSpPr>
          <p:nvPr>
            <p:ph idx="1"/>
          </p:nvPr>
        </p:nvSpPr>
        <p:spPr/>
        <p:txBody>
          <a:bodyPr/>
          <a:lstStyle/>
          <a:p>
            <a:pPr eaLnBrk="1" hangingPunct="1"/>
            <a:r>
              <a:rPr lang="en-US" altLang="en-US" sz="4400">
                <a:latin typeface="a song for jennifer bold" pitchFamily="2" charset="0"/>
              </a:rPr>
              <a:t>Look at homes</a:t>
            </a:r>
            <a:br>
              <a:rPr lang="en-US" altLang="en-US"/>
            </a:br>
            <a:br>
              <a:rPr lang="en-US" altLang="en-US"/>
            </a:br>
            <a:r>
              <a:rPr lang="en-US" altLang="en-US" sz="2800"/>
              <a:t>A quick search on a website like realtor.com will bring up thousands of homes for sale.  Educating yourself on your local market and working with an experienced REALTOR® can help you narrow your priorities and make an informed decision about which home to choose.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144</TotalTime>
  <Words>661</Words>
  <Application>Microsoft Office PowerPoint</Application>
  <PresentationFormat>On-screen Show (4:3)</PresentationFormat>
  <Paragraphs>127</Paragraphs>
  <Slides>30</Slides>
  <Notes>6</Notes>
  <HiddenSlides>0</HiddenSlides>
  <MMClips>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Calibri</vt:lpstr>
      <vt:lpstr>a song for jennifer</vt:lpstr>
      <vt:lpstr>a song for jennifer bold</vt:lpstr>
      <vt:lpstr>Osaka</vt:lpstr>
      <vt:lpstr>Office Theme</vt:lpstr>
      <vt:lpstr>Real Estate Fundamentals</vt:lpstr>
      <vt:lpstr>Should I buy a house or rent?</vt:lpstr>
      <vt:lpstr>PowerPoint Presentation</vt:lpstr>
      <vt:lpstr>PowerPoint Presentation</vt:lpstr>
      <vt:lpstr>Protect your credit score</vt:lpstr>
      <vt:lpstr>Here’s what the National Associaton of REALTORS® says about buying a home: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Episode 2: Mortgage Lending 101</vt:lpstr>
      <vt:lpstr>Episode 3: The Search</vt:lpstr>
      <vt:lpstr>Episode 4: The Offer</vt:lpstr>
      <vt:lpstr>Episode 5: Closing the Sale </vt:lpstr>
      <vt:lpstr>Real Estate Contracts</vt:lpstr>
      <vt:lpstr>Real Estate Contracts</vt:lpstr>
      <vt:lpstr>Real Estate Contracts</vt:lpstr>
      <vt:lpstr>Land-Use Controls and  Property Development</vt:lpstr>
      <vt:lpstr>Land-Use Controls and  Property Development</vt:lpstr>
      <vt:lpstr> Land-Use Controls and  Property Development</vt:lpstr>
      <vt:lpstr>Careers in Real Estate</vt:lpstr>
      <vt:lpstr>Basics of being a real estate licensee</vt:lpstr>
      <vt:lpstr>Careers in Real Estate</vt:lpstr>
      <vt:lpstr>Mississippi REALTOR® Institute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MSREAL02</dc:creator>
  <cp:lastModifiedBy>MARPC4</cp:lastModifiedBy>
  <cp:revision>21</cp:revision>
  <dcterms:created xsi:type="dcterms:W3CDTF">2016-04-07T18:18:29Z</dcterms:created>
  <dcterms:modified xsi:type="dcterms:W3CDTF">2016-05-02T15:24:08Z</dcterms:modified>
</cp:coreProperties>
</file>