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8288000" cy="10287000"/>
  <p:notesSz cx="7010400" cy="92964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Finger Paint" panose="020B0604020202020204" charset="0"/>
      <p:regular r:id="rId32"/>
    </p:embeddedFont>
    <p:embeddedFont>
      <p:font typeface="Josefin Sans" pitchFamily="2" charset="0"/>
      <p:regular r:id="rId33"/>
      <p:bold r:id="rId34"/>
    </p:embeddedFont>
    <p:embeddedFont>
      <p:font typeface="Josefin Sans Bold" pitchFamily="2" charset="0"/>
      <p:regular r:id="rId35"/>
      <p:bold r:id="rId36"/>
      <p:italic r:id="rId37"/>
      <p:boldItalic r:id="rId38"/>
    </p:embeddedFont>
    <p:embeddedFont>
      <p:font typeface="Montserrat" panose="00000500000000000000" pitchFamily="2" charset="0"/>
      <p:regular r:id="rId39"/>
      <p:bold r:id="rId40"/>
      <p:italic r:id="rId41"/>
      <p:boldItalic r:id="rId42"/>
    </p:embeddedFont>
    <p:embeddedFont>
      <p:font typeface="Montserrat Bold" panose="00000800000000000000" charset="0"/>
      <p:regular r:id="rId43"/>
    </p:embeddedFont>
    <p:embeddedFont>
      <p:font typeface="Montserrat Classic" panose="020B0604020202020204" charset="0"/>
      <p:regular r:id="rId44"/>
    </p:embeddedFont>
    <p:embeddedFont>
      <p:font typeface="Montserrat Classic Bold" panose="020B0604020202020204" charset="0"/>
      <p:regular r:id="rId45"/>
      <p:bold r:id="rId46"/>
    </p:embeddedFont>
    <p:embeddedFont>
      <p:font typeface="Montserrat Extra-Bold" panose="020B0604020202020204" charset="0"/>
      <p:regular r:id="rId47"/>
      <p:bold r:id="rId48"/>
    </p:embeddedFont>
    <p:embeddedFont>
      <p:font typeface="Montserrat Extra-Bold Bold" panose="020B0604020202020204" charset="0"/>
      <p:regular r:id="rId49"/>
      <p:bold r:id="rId50"/>
    </p:embeddedFont>
    <p:embeddedFont>
      <p:font typeface="Montserrat Medium" panose="00000600000000000000" pitchFamily="2" charset="0"/>
      <p:regular r:id="rId51"/>
      <p:italic r:id="rId52"/>
    </p:embeddedFont>
    <p:embeddedFont>
      <p:font typeface="Open Sans" panose="020B0606030504020204" pitchFamily="34" charset="0"/>
      <p:regular r:id="rId53"/>
      <p:bold r:id="rId54"/>
      <p:italic r:id="rId55"/>
      <p:boldItalic r:id="rId56"/>
    </p:embeddedFont>
    <p:embeddedFont>
      <p:font typeface="Open Sans Bold" panose="020B0806030504020204" charset="0"/>
      <p:regular r:id="rId57"/>
      <p:bold r:id="rId58"/>
    </p:embeddedFont>
    <p:embeddedFont>
      <p:font typeface="Open Sans Light" panose="020B0306030504020204" pitchFamily="34" charset="0"/>
      <p:regular r:id="rId59"/>
      <p:italic r:id="rId60"/>
    </p:embeddedFont>
    <p:embeddedFont>
      <p:font typeface="Open Sans Light Bold" panose="020B0604020202020204" charset="0"/>
      <p:regular r:id="rId61"/>
      <p:bold r:id="rId62"/>
    </p:embeddedFont>
    <p:embeddedFont>
      <p:font typeface="Prata" panose="020B0604020202020204" charset="0"/>
      <p:regular r:id="rId63"/>
    </p:embeddedFont>
    <p:embeddedFont>
      <p:font typeface="Road Race Stamp" panose="020B0604020202020204" charset="0"/>
      <p:regular r:id="rId6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AAD"/>
    <a:srgbClr val="FFCC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88" autoAdjust="0"/>
    <p:restoredTop sz="70458" autoAdjust="0"/>
  </p:normalViewPr>
  <p:slideViewPr>
    <p:cSldViewPr>
      <p:cViewPr varScale="1">
        <p:scale>
          <a:sx n="54" d="100"/>
          <a:sy n="54" d="100"/>
        </p:scale>
        <p:origin x="193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131" d="100"/>
          <a:sy n="131" d="100"/>
        </p:scale>
        <p:origin x="5376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font" Target="fonts/font23.fntdata"/><Relationship Id="rId55" Type="http://schemas.openxmlformats.org/officeDocument/2006/relationships/font" Target="fonts/font28.fntdata"/><Relationship Id="rId63" Type="http://schemas.openxmlformats.org/officeDocument/2006/relationships/font" Target="fonts/font36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font" Target="fonts/font26.fntdata"/><Relationship Id="rId58" Type="http://schemas.openxmlformats.org/officeDocument/2006/relationships/font" Target="fonts/font31.fntdata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Relationship Id="rId57" Type="http://schemas.openxmlformats.org/officeDocument/2006/relationships/font" Target="fonts/font30.fntdata"/><Relationship Id="rId61" Type="http://schemas.openxmlformats.org/officeDocument/2006/relationships/font" Target="fonts/font3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font" Target="fonts/font25.fntdata"/><Relationship Id="rId60" Type="http://schemas.openxmlformats.org/officeDocument/2006/relationships/font" Target="fonts/font33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56" Type="http://schemas.openxmlformats.org/officeDocument/2006/relationships/font" Target="fonts/font29.fntdata"/><Relationship Id="rId64" Type="http://schemas.openxmlformats.org/officeDocument/2006/relationships/font" Target="fonts/font37.fntdata"/><Relationship Id="rId8" Type="http://schemas.openxmlformats.org/officeDocument/2006/relationships/slide" Target="slides/slide7.xml"/><Relationship Id="rId51" Type="http://schemas.openxmlformats.org/officeDocument/2006/relationships/font" Target="fonts/font2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59" Type="http://schemas.openxmlformats.org/officeDocument/2006/relationships/font" Target="fonts/font32.fntdata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4.fntdata"/><Relationship Id="rId54" Type="http://schemas.openxmlformats.org/officeDocument/2006/relationships/font" Target="fonts/font27.fntdata"/><Relationship Id="rId62" Type="http://schemas.openxmlformats.org/officeDocument/2006/relationships/font" Target="fonts/font3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3C29317-C535-1EF8-B3D9-B6CB475918A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73E6DE-AA69-5265-402F-065D87AA709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205E3CA-6CF8-1F44-B48C-F2692F9DC8E6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22EEAB-A5B3-069C-2C31-0005F8A5A8E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47F850-8AEA-5C9D-6CFB-43298E628E9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74FECDB-3DC4-FC44-9841-AF3176A9A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6611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794DD03-79FC-4146-8F23-214A32E9AC5C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72ABB27-B738-4B46-BFCC-24E63D995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016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ud.gov/states/mississippi/renting/tenantrights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rdwallet.com/article/finance/nerdwallet-budget-calculator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ABB27-B738-4B46-BFCC-24E63D995EB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9691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Introduce next topic which is Renting.</a:t>
            </a:r>
            <a:r>
              <a:rPr lang="en-US" dirty="0">
                <a:effectLst/>
              </a:rPr>
              <a:t> </a:t>
            </a:r>
          </a:p>
          <a:p>
            <a:endParaRPr lang="en-US" dirty="0">
              <a:effectLst/>
            </a:endParaRPr>
          </a:p>
          <a:p>
            <a:r>
              <a:rPr lang="en-US" dirty="0">
                <a:effectLst/>
              </a:rPr>
              <a:t>Now that we have introduced credit. You are probably ready to rent a house or apartment.</a:t>
            </a:r>
          </a:p>
          <a:p>
            <a:endParaRPr lang="en-US" dirty="0">
              <a:effectLst/>
            </a:endParaRPr>
          </a:p>
          <a:p>
            <a:r>
              <a:rPr lang="en-US" dirty="0">
                <a:effectLst/>
              </a:rPr>
              <a:t>Credit and income will be a big factor on if you are approved to secure a rental.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ABB27-B738-4B46-BFCC-24E63D995EB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5815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Read through the ‘did you know’ facts. (Optional: include personal story of your first rental experience)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Many people start out as renters. Use this time to save money, learn about maintaining a home.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ABB27-B738-4B46-BFCC-24E63D995EB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0384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/>
              <a:t>Read through qualifications for renting.  Define Terms (reference, co-signer, verification, credit and background check) for clarity.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ABB27-B738-4B46-BFCC-24E63D995EB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9646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/>
              <a:t>Why is deposit required? Security deposits are used to secure the landlord if lessee doesn’t fulfill lease agreement or leaves home in diminished condition.  What amount of deposit do I need? Typically, deposit is one month’s rent but can be determined by lessor. Will I get my deposit back.? Typically, yes but it’s important that you discuss that before signing a lease. </a:t>
            </a:r>
          </a:p>
          <a:p>
            <a:pPr defTabSz="931774">
              <a:defRPr/>
            </a:pPr>
            <a:endParaRPr lang="en-US" dirty="0"/>
          </a:p>
          <a:p>
            <a:pPr defTabSz="931774">
              <a:defRPr/>
            </a:pPr>
            <a:r>
              <a:rPr lang="en-US" dirty="0"/>
              <a:t>A security deposit is often used to ensure the property returned in the same condition as it was rented in.</a:t>
            </a:r>
          </a:p>
          <a:p>
            <a:pPr defTabSz="931774">
              <a:defRPr/>
            </a:pPr>
            <a:endParaRPr lang="en-US" dirty="0"/>
          </a:p>
          <a:p>
            <a:pPr defTabSz="931774">
              <a:defRPr/>
            </a:pPr>
            <a:r>
              <a:rPr lang="en-US" dirty="0"/>
              <a:t>Poll The Audience:</a:t>
            </a:r>
          </a:p>
          <a:p>
            <a:pPr defTabSz="931774">
              <a:defRPr/>
            </a:pPr>
            <a:endParaRPr lang="en-US" dirty="0"/>
          </a:p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dirty="0"/>
              <a:t>What are some things that you think may make a landlord keep a security deposit?</a:t>
            </a:r>
          </a:p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dirty="0"/>
              <a:t>What are some things you can do while renting a home/apartment to ensure you get your security deposit back?</a:t>
            </a:r>
          </a:p>
          <a:p>
            <a:pPr defTabSz="931774"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ABB27-B738-4B46-BFCC-24E63D995EB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1871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Read through slide bullet points.</a:t>
            </a:r>
            <a:r>
              <a:rPr lang="en-US" dirty="0">
                <a:effectLst/>
              </a:rPr>
              <a:t> </a:t>
            </a:r>
          </a:p>
          <a:p>
            <a:endParaRPr lang="en-US" dirty="0">
              <a:effectLst/>
            </a:endParaRPr>
          </a:p>
          <a:p>
            <a:r>
              <a:rPr lang="en-US" dirty="0">
                <a:effectLst/>
              </a:rPr>
              <a:t>Never pay rent with cash.</a:t>
            </a:r>
          </a:p>
          <a:p>
            <a:r>
              <a:rPr lang="en-US" dirty="0">
                <a:effectLst/>
              </a:rPr>
              <a:t>Use a personal check, cashier check or money order and keep a copy of all receipts.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ABB27-B738-4B46-BFCC-24E63D995EB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1504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Read through slide bullet points.  Optional Resource: </a:t>
            </a:r>
            <a:r>
              <a:rPr lang="en-US" u="sng" dirty="0">
                <a:hlinkClick r:id="rId3"/>
              </a:rPr>
              <a:t>https://www.hud.gov/states/mississippi/renting/tenantrights</a:t>
            </a:r>
            <a:r>
              <a:rPr lang="en-US" dirty="0">
                <a:effectLst/>
              </a:rPr>
              <a:t> </a:t>
            </a:r>
          </a:p>
          <a:p>
            <a:endParaRPr lang="en-US" dirty="0">
              <a:effectLst/>
            </a:endParaRPr>
          </a:p>
          <a:p>
            <a:endParaRPr lang="en-US" dirty="0">
              <a:effectLst/>
            </a:endParaRPr>
          </a:p>
          <a:p>
            <a:r>
              <a:rPr lang="en-US" dirty="0">
                <a:effectLst/>
              </a:rPr>
              <a:t>Renting a property will come with some rules. Be sure you are fully aware of all rules.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ABB27-B738-4B46-BFCC-24E63D995EB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377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/>
              <a:t>There will come a time when you will be ready to take steps towards homeownership!</a:t>
            </a:r>
          </a:p>
          <a:p>
            <a:pPr defTabSz="931774">
              <a:defRPr/>
            </a:pPr>
            <a:endParaRPr lang="en-US" dirty="0"/>
          </a:p>
          <a:p>
            <a:r>
              <a:rPr lang="en-US" dirty="0"/>
              <a:t>Nothing will feel better than knowing you own your own home. </a:t>
            </a:r>
          </a:p>
          <a:p>
            <a:endParaRPr lang="en-US" dirty="0"/>
          </a:p>
          <a:p>
            <a:r>
              <a:rPr lang="en-US" dirty="0"/>
              <a:t>Poll the Audience: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What do you think some of the benefits will be to homeownership?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Do you know the average number of homes a person lives in in an owned home versus living in a rental home (7 years owned versus 1 year rented)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ABB27-B738-4B46-BFCC-24E63D995EB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753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Read through the bullet points</a:t>
            </a:r>
          </a:p>
          <a:p>
            <a:endParaRPr lang="en-US" dirty="0"/>
          </a:p>
          <a:p>
            <a:r>
              <a:rPr lang="en-US" dirty="0"/>
              <a:t>Explain the term equity.</a:t>
            </a:r>
          </a:p>
          <a:p>
            <a:endParaRPr lang="en-US" dirty="0"/>
          </a:p>
          <a:p>
            <a:r>
              <a:rPr lang="en-US" dirty="0"/>
              <a:t>If you have a home that is worth $200,000 and you owe $140,000 the equity of the house will be $60,000</a:t>
            </a:r>
          </a:p>
          <a:p>
            <a:endParaRPr lang="en-US" dirty="0"/>
          </a:p>
          <a:p>
            <a:r>
              <a:rPr lang="en-US" dirty="0"/>
              <a:t>Poll The Audience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How much equity will you have a $1200 a month rental at the end of a 1 year lease? (None – no equity for rentals)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ABB27-B738-4B46-BFCC-24E63D995EB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9049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/>
              <a:t>Read through the bullet points expressing the importance of each step</a:t>
            </a:r>
          </a:p>
          <a:p>
            <a:endParaRPr lang="en-US" dirty="0"/>
          </a:p>
          <a:p>
            <a:r>
              <a:rPr lang="en-US" dirty="0"/>
              <a:t>Reiterate that your profession is a REALTOR</a:t>
            </a:r>
            <a:r>
              <a:rPr lang="en-US" baseline="30000" dirty="0"/>
              <a:t>®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“When I introduced myself I told you I am a REALTOR</a:t>
            </a:r>
            <a:r>
              <a:rPr lang="en-US" baseline="30000" dirty="0"/>
              <a:t>®</a:t>
            </a:r>
            <a:r>
              <a:rPr lang="en-US" dirty="0"/>
              <a:t>” </a:t>
            </a:r>
          </a:p>
          <a:p>
            <a:endParaRPr lang="en-US" dirty="0"/>
          </a:p>
          <a:p>
            <a:r>
              <a:rPr lang="en-US" dirty="0"/>
              <a:t>Poll The Audience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Does anyone know what a REALTOR</a:t>
            </a:r>
            <a:r>
              <a:rPr lang="en-US" baseline="30000" dirty="0"/>
              <a:t>®</a:t>
            </a:r>
            <a:r>
              <a:rPr lang="en-US" dirty="0"/>
              <a:t> does?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Does anyone know a REALTOR</a:t>
            </a:r>
            <a:r>
              <a:rPr lang="en-US" baseline="30000" dirty="0"/>
              <a:t>®</a:t>
            </a:r>
            <a:r>
              <a:rPr lang="en-US" dirty="0"/>
              <a:t>?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endParaRPr lang="en-US" dirty="0"/>
          </a:p>
          <a:p>
            <a:pPr marL="174708" indent="-174708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ABB27-B738-4B46-BFCC-24E63D995EB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2425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Read through the bullet points</a:t>
            </a:r>
            <a:r>
              <a:rPr lang="en-US" dirty="0">
                <a:effectLst/>
              </a:rPr>
              <a:t> </a:t>
            </a:r>
          </a:p>
          <a:p>
            <a:endParaRPr lang="en-US" dirty="0">
              <a:effectLst/>
            </a:endParaRPr>
          </a:p>
          <a:p>
            <a:r>
              <a:rPr lang="en-US" dirty="0">
                <a:effectLst/>
              </a:rPr>
              <a:t>The first step towards buying a home is establishing a pre-approval with the bank.</a:t>
            </a:r>
          </a:p>
          <a:p>
            <a:r>
              <a:rPr lang="en-US" dirty="0">
                <a:effectLst/>
              </a:rPr>
              <a:t>This will tell you how much money the bank will loan you for this home purchase.</a:t>
            </a:r>
          </a:p>
          <a:p>
            <a:endParaRPr lang="en-US" dirty="0">
              <a:effectLst/>
            </a:endParaRPr>
          </a:p>
          <a:p>
            <a:r>
              <a:rPr lang="en-US" dirty="0">
                <a:effectLst/>
              </a:rPr>
              <a:t>Poll The Audience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>
                <a:effectLst/>
              </a:rPr>
              <a:t>How do you think credit will play a role in what the bank will loan you for a home loan?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>
                <a:effectLst/>
              </a:rPr>
              <a:t>How do you think income will play a role in what the bank will loan you for a home loan?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ABB27-B738-4B46-BFCC-24E63D995EB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022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/>
              <a:t>Presenter will introduce him/herself to the audience and state the objective of presentation.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ABB27-B738-4B46-BFCC-24E63D995EB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9177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Introduce last step, selling a home. </a:t>
            </a:r>
          </a:p>
          <a:p>
            <a:endParaRPr lang="en-US" dirty="0"/>
          </a:p>
          <a:p>
            <a:r>
              <a:rPr lang="en-US" dirty="0"/>
              <a:t>Congratulations – We have now made it to the last step of the process.</a:t>
            </a:r>
          </a:p>
          <a:p>
            <a:endParaRPr lang="en-US" dirty="0"/>
          </a:p>
          <a:p>
            <a:pPr defTabSz="931774">
              <a:defRPr/>
            </a:pPr>
            <a:r>
              <a:rPr lang="en-US" dirty="0"/>
              <a:t>When you own a home, that doesn’t mean you have to live in the same house forever. Once you have owned a home and built some equity, you may decide you want to move to a different house. </a:t>
            </a:r>
          </a:p>
          <a:p>
            <a:pPr defTabSz="931774">
              <a:defRPr/>
            </a:pPr>
            <a:r>
              <a:rPr lang="en-US" dirty="0"/>
              <a:t>Remember the equity we discussed earlier. That will play a big role in your next home purchase.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ABB27-B738-4B46-BFCC-24E63D995EB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0119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/>
              <a:t>Read through the bullet points. (Optional: tell the story of a sale you’ve recently had)</a:t>
            </a:r>
          </a:p>
          <a:p>
            <a:pPr defTabSz="931774">
              <a:defRPr/>
            </a:pPr>
            <a:endParaRPr lang="en-US" dirty="0"/>
          </a:p>
          <a:p>
            <a:pPr defTabSz="931774">
              <a:defRPr/>
            </a:pPr>
            <a:r>
              <a:rPr lang="en-US" dirty="0"/>
              <a:t>Poll The Audience</a:t>
            </a:r>
          </a:p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dirty="0"/>
              <a:t>How much equity did we say you will have after a 1 year lease of a $1200 a  month rental home? (None)</a:t>
            </a:r>
          </a:p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dirty="0"/>
              <a:t>How much equity will you have  on a home worth $200,000 that you owe $140,000 on? ($60,000)</a:t>
            </a:r>
          </a:p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dirty="0"/>
              <a:t>Now let’s use that number for a moment. Let’s say the next house you want is $300,000 – how do you think the $60,000 in equity could benefit you when  you make your purchase?</a:t>
            </a:r>
          </a:p>
          <a:p>
            <a:pPr defTabSz="931774">
              <a:defRPr/>
            </a:pPr>
            <a:endParaRPr lang="en-US" dirty="0"/>
          </a:p>
          <a:p>
            <a:pPr defTabSz="931774">
              <a:defRPr/>
            </a:pPr>
            <a:r>
              <a:rPr lang="en-US" dirty="0"/>
              <a:t>The $60,000 will make it like you are financing a $240,000 house versus a $300,000 house – how would that benefit you? (lower monthly payment)</a:t>
            </a:r>
          </a:p>
          <a:p>
            <a:pPr defTabSz="931774">
              <a:defRPr/>
            </a:pPr>
            <a:endParaRPr lang="en-US" dirty="0"/>
          </a:p>
          <a:p>
            <a:pPr defTabSz="931774">
              <a:defRPr/>
            </a:pPr>
            <a:r>
              <a:rPr lang="en-US" dirty="0"/>
              <a:t>A REALTOR</a:t>
            </a:r>
            <a:r>
              <a:rPr lang="en-US" baseline="30000" dirty="0"/>
              <a:t>® </a:t>
            </a:r>
            <a:r>
              <a:rPr lang="en-US" dirty="0"/>
              <a:t>will help you sell your home for top dollar.</a:t>
            </a:r>
          </a:p>
          <a:p>
            <a:pPr defTabSz="931774">
              <a:defRPr/>
            </a:pPr>
            <a:endParaRPr lang="en-US" dirty="0"/>
          </a:p>
          <a:p>
            <a:pPr defTabSz="931774">
              <a:defRPr/>
            </a:pPr>
            <a:endParaRPr lang="en-US" dirty="0"/>
          </a:p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ABB27-B738-4B46-BFCC-24E63D995EB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6225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and go through bullet points</a:t>
            </a:r>
          </a:p>
          <a:p>
            <a:endParaRPr lang="en-US" dirty="0"/>
          </a:p>
          <a:p>
            <a:r>
              <a:rPr lang="en-US" dirty="0"/>
              <a:t>As I mentioned before my profession is as a REALTOR</a:t>
            </a:r>
            <a:r>
              <a:rPr lang="en-US" baseline="30000" dirty="0"/>
              <a:t>®</a:t>
            </a:r>
            <a:r>
              <a:rPr lang="en-US" dirty="0"/>
              <a:t>. Here are some of the things that REALTORS</a:t>
            </a:r>
            <a:r>
              <a:rPr lang="en-US" baseline="30000" dirty="0"/>
              <a:t>®</a:t>
            </a:r>
            <a:r>
              <a:rPr lang="en-US" dirty="0"/>
              <a:t> do for their clients.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ABB27-B738-4B46-BFCC-24E63D995EB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0320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/>
              <a:t>Read through bullet points</a:t>
            </a:r>
          </a:p>
          <a:p>
            <a:endParaRPr lang="en-US" dirty="0"/>
          </a:p>
          <a:p>
            <a:r>
              <a:rPr lang="en-US" dirty="0"/>
              <a:t>REALTORS</a:t>
            </a:r>
            <a:r>
              <a:rPr lang="en-US" baseline="30000" dirty="0"/>
              <a:t>®</a:t>
            </a:r>
            <a:r>
              <a:rPr lang="en-US" dirty="0"/>
              <a:t> can help you find homes, secure financing, negotiate terms and prices, sell houses and be a resource to you during your life as a homeowner.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ABB27-B738-4B46-BFCC-24E63D995EB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2056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/>
              <a:t>Congratulate audience on taking class and give recap. </a:t>
            </a:r>
          </a:p>
          <a:p>
            <a:endParaRPr lang="en-US" dirty="0"/>
          </a:p>
          <a:p>
            <a:r>
              <a:rPr lang="en-US" dirty="0"/>
              <a:t>Give the audience some advice on how to become homeowners.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Open a bank account and start saving money now. Even $10 a week after a few years will be a big impact on buying a home.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Pay bills on time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Share this information with their parents and ask parents advice on how to implement the two suggestions above.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If anyone you know ever needs help  - or you yourself ever needs real estate help or just has questions, I am only a phone call away.</a:t>
            </a:r>
          </a:p>
          <a:p>
            <a:endParaRPr lang="en-US" dirty="0"/>
          </a:p>
          <a:p>
            <a:r>
              <a:rPr lang="en-US" dirty="0"/>
              <a:t>Good luck to you in the future!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ABB27-B738-4B46-BFCC-24E63D995EB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3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Today we will begin with talking about credit.</a:t>
            </a:r>
          </a:p>
          <a:p>
            <a:endParaRPr lang="en-US" dirty="0"/>
          </a:p>
          <a:p>
            <a:r>
              <a:rPr lang="en-US" dirty="0"/>
              <a:t>Our session today will provide you with an understanding of how credit and finances will play in a role in all real estate transactions whether it be a rental property or a home you will purchase. In fact, credit will play a major role in your life and affect many other things besides housing. </a:t>
            </a:r>
          </a:p>
          <a:p>
            <a:r>
              <a:rPr lang="en-US" dirty="0"/>
              <a:t>Does anyone have an example of other areas where your credit score could impact you throughout your life?</a:t>
            </a:r>
          </a:p>
          <a:p>
            <a:r>
              <a:rPr lang="en-US" dirty="0"/>
              <a:t>(Car loans, Furniture, Credit Cards, Housing, Insurance, Car Rentals,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By the time we complete this session and cross the finish line, you will have the necessary tools to become not only a successful homeowner, but you’ll also be ready for all the other financial things you will encounter as you begin your adult life.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ABB27-B738-4B46-BFCC-24E63D995EB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1993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/>
              <a:t>Read definition and example provided.  (Optional: insert personal story regarding your first credit experience)</a:t>
            </a:r>
          </a:p>
          <a:p>
            <a:pPr defTabSz="931774">
              <a:defRPr/>
            </a:pPr>
            <a:endParaRPr lang="en-US" dirty="0"/>
          </a:p>
          <a:p>
            <a:pPr defTabSz="931774">
              <a:defRPr/>
            </a:pPr>
            <a:r>
              <a:rPr lang="en-US" dirty="0"/>
              <a:t>Share with the audience that lenders, credit cards, loan providers, cell phones, </a:t>
            </a:r>
            <a:r>
              <a:rPr lang="en-US" dirty="0" err="1"/>
              <a:t>etc</a:t>
            </a:r>
            <a:r>
              <a:rPr lang="en-US" dirty="0"/>
              <a:t> report payment history to the “Credit Bureaus” and that the credit bureau will keep track of a person’s payment history. The credit bureaus issue a credit score. The higher the score the better the likelihood that the borrower will repay the debt.</a:t>
            </a:r>
          </a:p>
          <a:p>
            <a:pPr defTabSz="931774">
              <a:defRPr/>
            </a:pPr>
            <a:endParaRPr lang="en-US" dirty="0"/>
          </a:p>
          <a:p>
            <a:pPr defTabSz="931774">
              <a:defRPr/>
            </a:pPr>
            <a:r>
              <a:rPr lang="en-US" dirty="0"/>
              <a:t>The higher the score the better financing terms a person will receive.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ABB27-B738-4B46-BFCC-24E63D995EB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425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 through each ‘Did You Know’ highlighting the definition of the bold words.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ABB27-B738-4B46-BFCC-24E63D995EB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973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 over slide with audience</a:t>
            </a:r>
            <a:r>
              <a:rPr lang="en-US" dirty="0">
                <a:effectLst/>
              </a:rPr>
              <a:t> </a:t>
            </a:r>
          </a:p>
          <a:p>
            <a:endParaRPr lang="en-US" dirty="0">
              <a:effectLst/>
            </a:endParaRPr>
          </a:p>
          <a:p>
            <a:r>
              <a:rPr lang="en-US" dirty="0">
                <a:effectLst/>
              </a:rPr>
              <a:t>Poll The Audience:</a:t>
            </a:r>
          </a:p>
          <a:p>
            <a:endParaRPr lang="en-US" dirty="0">
              <a:effectLst/>
            </a:endParaRP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>
                <a:effectLst/>
              </a:rPr>
              <a:t>Ask the audience to give an example of how a good credit score could impact them on something they plan to do after high school.</a:t>
            </a:r>
          </a:p>
          <a:p>
            <a:endParaRPr lang="en-US" dirty="0">
              <a:effectLst/>
            </a:endParaRP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>
                <a:effectLst/>
              </a:rPr>
              <a:t>Ask the audience to then give an example of how a poor credit score could impact them on something they plan to do after high school.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ABB27-B738-4B46-BFCC-24E63D995EB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0740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 through slides explaining steps in detail.  </a:t>
            </a:r>
          </a:p>
          <a:p>
            <a:endParaRPr lang="en-US" dirty="0"/>
          </a:p>
          <a:p>
            <a:r>
              <a:rPr lang="en-US" dirty="0"/>
              <a:t>Share ways a person can establish credit:</a:t>
            </a:r>
          </a:p>
          <a:p>
            <a:pPr marL="174708" indent="-174708">
              <a:buFontTx/>
              <a:buChar char="-"/>
            </a:pPr>
            <a:r>
              <a:rPr lang="en-US" dirty="0"/>
              <a:t>Have a cell phone in their name</a:t>
            </a:r>
          </a:p>
          <a:p>
            <a:pPr marL="174708" indent="-174708">
              <a:buFontTx/>
              <a:buChar char="-"/>
            </a:pPr>
            <a:r>
              <a:rPr lang="en-US" dirty="0"/>
              <a:t>Become an authorized user on a family/friend’s credit account.  Keep  in mind this can be both helpful and harmful to your credit as your credit will reflect that creditor’s account. </a:t>
            </a:r>
          </a:p>
          <a:p>
            <a:r>
              <a:rPr lang="en-US" dirty="0"/>
              <a:t>-   Open a secured credit card account (THIS ONE IS HIGHLY recommended). They can do this often with their own bank and for as little as a couple of hundred dollars. Explain what a secured loan is and how it works to improve credit score.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ABB27-B738-4B46-BFCC-24E63D995EB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204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(Visual of Credit Comparison)</a:t>
            </a:r>
          </a:p>
          <a:p>
            <a:endParaRPr lang="en-US" dirty="0"/>
          </a:p>
          <a:p>
            <a:r>
              <a:rPr lang="en-US" dirty="0"/>
              <a:t>Let’s take a look at how obtaining the same car loan with good credit versus bad credit could impact you.</a:t>
            </a:r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ABB27-B738-4B46-BFCC-24E63D995EB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7597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 through the major factors that affect your credit and refer to pie chart as visual. </a:t>
            </a:r>
          </a:p>
          <a:p>
            <a:endParaRPr lang="en-US" u="sng" dirty="0"/>
          </a:p>
          <a:p>
            <a:r>
              <a:rPr lang="en-US" u="sng" dirty="0"/>
              <a:t>Optional Game (See game document)</a:t>
            </a:r>
            <a:endParaRPr lang="en-US" dirty="0"/>
          </a:p>
          <a:p>
            <a:endParaRPr lang="en-US" dirty="0"/>
          </a:p>
          <a:p>
            <a:r>
              <a:rPr lang="en-US" dirty="0"/>
              <a:t>Objective: </a:t>
            </a:r>
          </a:p>
          <a:p>
            <a:endParaRPr lang="en-US" dirty="0"/>
          </a:p>
          <a:p>
            <a:r>
              <a:rPr lang="en-US" dirty="0"/>
              <a:t>Allows the audience to visualize the importance of having good credit. </a:t>
            </a:r>
          </a:p>
          <a:p>
            <a:endParaRPr lang="en-US" dirty="0"/>
          </a:p>
          <a:p>
            <a:r>
              <a:rPr lang="en-US" dirty="0"/>
              <a:t>How To Play: Have students draw a card from a stack (to be made by presenter) that will have a credit score and job title with average salary for that profession.  Example: Nurse $47,000.  From here create scenarios where students will have to budget a household including buying a home and having a car (give interest rates based on score given.  This number doesn’t have to be perfect since this is just a visual and all variables can’t be considered.  You can also use a mortgage calculator to get mortgage payment.  One example of a mortgage calculator -  https://www.fairwayindependentmc.com/Resources/Fairway-Calculators/Mortgage-Calculator.  </a:t>
            </a:r>
          </a:p>
          <a:p>
            <a:endParaRPr lang="en-US" dirty="0"/>
          </a:p>
          <a:p>
            <a:r>
              <a:rPr lang="en-US" dirty="0"/>
              <a:t>Using budget rule 50/30/20, allow audience to calculate where their money is going and what type of house and car they can afford.  </a:t>
            </a:r>
            <a:r>
              <a:rPr lang="en-US" u="sng" dirty="0">
                <a:hlinkClick r:id="rId3"/>
              </a:rPr>
              <a:t>https://www.nerdwallet.com/article/finance/nerdwallet-budget-calculator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ABB27-B738-4B46-BFCC-24E63D995EB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689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openxmlformats.org/officeDocument/2006/relationships/image" Target="../media/image2.sv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68.svg"/><Relationship Id="rId18" Type="http://schemas.openxmlformats.org/officeDocument/2006/relationships/image" Target="../media/image22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40.png"/><Relationship Id="rId17" Type="http://schemas.openxmlformats.org/officeDocument/2006/relationships/image" Target="../media/image25.sv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67.svg"/><Relationship Id="rId5" Type="http://schemas.openxmlformats.org/officeDocument/2006/relationships/image" Target="../media/image16.png"/><Relationship Id="rId15" Type="http://schemas.openxmlformats.org/officeDocument/2006/relationships/image" Target="../media/image6.png"/><Relationship Id="rId10" Type="http://schemas.openxmlformats.org/officeDocument/2006/relationships/image" Target="../media/image66.png"/><Relationship Id="rId19" Type="http://schemas.openxmlformats.org/officeDocument/2006/relationships/image" Target="../media/image23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Relationship Id="rId1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9.svg"/><Relationship Id="rId3" Type="http://schemas.openxmlformats.org/officeDocument/2006/relationships/image" Target="../media/image27.png"/><Relationship Id="rId7" Type="http://schemas.openxmlformats.org/officeDocument/2006/relationships/image" Target="../media/image6.png"/><Relationship Id="rId12" Type="http://schemas.openxmlformats.org/officeDocument/2006/relationships/image" Target="../media/image38.png"/><Relationship Id="rId17" Type="http://schemas.openxmlformats.org/officeDocument/2006/relationships/image" Target="../media/image73.sv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11" Type="http://schemas.openxmlformats.org/officeDocument/2006/relationships/image" Target="../media/image35.svg"/><Relationship Id="rId5" Type="http://schemas.openxmlformats.org/officeDocument/2006/relationships/image" Target="../media/image69.jpeg"/><Relationship Id="rId15" Type="http://schemas.openxmlformats.org/officeDocument/2006/relationships/image" Target="../media/image71.svg"/><Relationship Id="rId10" Type="http://schemas.openxmlformats.org/officeDocument/2006/relationships/image" Target="../media/image34.png"/><Relationship Id="rId4" Type="http://schemas.openxmlformats.org/officeDocument/2006/relationships/image" Target="../media/image28.svg"/><Relationship Id="rId9" Type="http://schemas.openxmlformats.org/officeDocument/2006/relationships/image" Target="../media/image33.svg"/><Relationship Id="rId14" Type="http://schemas.openxmlformats.org/officeDocument/2006/relationships/image" Target="../media/image7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74.jpeg"/><Relationship Id="rId7" Type="http://schemas.openxmlformats.org/officeDocument/2006/relationships/image" Target="../media/image35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6.png"/><Relationship Id="rId5" Type="http://schemas.openxmlformats.org/officeDocument/2006/relationships/image" Target="../media/image28.svg"/><Relationship Id="rId10" Type="http://schemas.openxmlformats.org/officeDocument/2006/relationships/image" Target="../media/image29.jpeg"/><Relationship Id="rId4" Type="http://schemas.openxmlformats.org/officeDocument/2006/relationships/image" Target="../media/image27.png"/><Relationship Id="rId9" Type="http://schemas.openxmlformats.org/officeDocument/2006/relationships/image" Target="../media/image5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79.svg"/><Relationship Id="rId3" Type="http://schemas.openxmlformats.org/officeDocument/2006/relationships/image" Target="../media/image75.jpeg"/><Relationship Id="rId7" Type="http://schemas.openxmlformats.org/officeDocument/2006/relationships/image" Target="../media/image2.sv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77.svg"/><Relationship Id="rId5" Type="http://schemas.openxmlformats.org/officeDocument/2006/relationships/image" Target="../media/image28.svg"/><Relationship Id="rId15" Type="http://schemas.openxmlformats.org/officeDocument/2006/relationships/image" Target="../media/image81.svg"/><Relationship Id="rId10" Type="http://schemas.openxmlformats.org/officeDocument/2006/relationships/image" Target="../media/image76.png"/><Relationship Id="rId4" Type="http://schemas.openxmlformats.org/officeDocument/2006/relationships/image" Target="../media/image27.png"/><Relationship Id="rId9" Type="http://schemas.openxmlformats.org/officeDocument/2006/relationships/image" Target="../media/image6.png"/><Relationship Id="rId14" Type="http://schemas.openxmlformats.org/officeDocument/2006/relationships/image" Target="../media/image8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13" Type="http://schemas.openxmlformats.org/officeDocument/2006/relationships/image" Target="../media/image90.svg"/><Relationship Id="rId3" Type="http://schemas.openxmlformats.org/officeDocument/2006/relationships/image" Target="../media/image82.jpe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88.jpeg"/><Relationship Id="rId5" Type="http://schemas.openxmlformats.org/officeDocument/2006/relationships/image" Target="../media/image29.jpeg"/><Relationship Id="rId10" Type="http://schemas.openxmlformats.org/officeDocument/2006/relationships/image" Target="../media/image87.svg"/><Relationship Id="rId4" Type="http://schemas.openxmlformats.org/officeDocument/2006/relationships/image" Target="../media/image83.jpeg"/><Relationship Id="rId9" Type="http://schemas.openxmlformats.org/officeDocument/2006/relationships/image" Target="../media/image86.png"/><Relationship Id="rId14" Type="http://schemas.openxmlformats.org/officeDocument/2006/relationships/image" Target="../media/image9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92.jpeg"/><Relationship Id="rId7" Type="http://schemas.openxmlformats.org/officeDocument/2006/relationships/image" Target="../media/image35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6.png"/><Relationship Id="rId5" Type="http://schemas.openxmlformats.org/officeDocument/2006/relationships/image" Target="../media/image28.svg"/><Relationship Id="rId10" Type="http://schemas.openxmlformats.org/officeDocument/2006/relationships/image" Target="../media/image29.jpeg"/><Relationship Id="rId4" Type="http://schemas.openxmlformats.org/officeDocument/2006/relationships/image" Target="../media/image27.png"/><Relationship Id="rId9" Type="http://schemas.openxmlformats.org/officeDocument/2006/relationships/image" Target="../media/image57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68.svg"/><Relationship Id="rId18" Type="http://schemas.openxmlformats.org/officeDocument/2006/relationships/image" Target="../media/image93.png"/><Relationship Id="rId3" Type="http://schemas.openxmlformats.org/officeDocument/2006/relationships/image" Target="../media/image14.png"/><Relationship Id="rId21" Type="http://schemas.openxmlformats.org/officeDocument/2006/relationships/image" Target="../media/image96.svg"/><Relationship Id="rId7" Type="http://schemas.openxmlformats.org/officeDocument/2006/relationships/image" Target="../media/image18.png"/><Relationship Id="rId12" Type="http://schemas.openxmlformats.org/officeDocument/2006/relationships/image" Target="../media/image40.png"/><Relationship Id="rId17" Type="http://schemas.openxmlformats.org/officeDocument/2006/relationships/image" Target="../media/image25.svg"/><Relationship Id="rId25" Type="http://schemas.openxmlformats.org/officeDocument/2006/relationships/image" Target="../media/image23.sv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24.png"/><Relationship Id="rId20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67.svg"/><Relationship Id="rId24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6.png"/><Relationship Id="rId23" Type="http://schemas.openxmlformats.org/officeDocument/2006/relationships/image" Target="../media/image98.svg"/><Relationship Id="rId10" Type="http://schemas.openxmlformats.org/officeDocument/2006/relationships/image" Target="../media/image66.png"/><Relationship Id="rId19" Type="http://schemas.openxmlformats.org/officeDocument/2006/relationships/image" Target="../media/image94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Relationship Id="rId14" Type="http://schemas.openxmlformats.org/officeDocument/2006/relationships/image" Target="../media/image21.png"/><Relationship Id="rId22" Type="http://schemas.openxmlformats.org/officeDocument/2006/relationships/image" Target="../media/image9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9.svg"/><Relationship Id="rId18" Type="http://schemas.openxmlformats.org/officeDocument/2006/relationships/image" Target="../media/image104.svg"/><Relationship Id="rId3" Type="http://schemas.openxmlformats.org/officeDocument/2006/relationships/image" Target="../media/image27.png"/><Relationship Id="rId7" Type="http://schemas.openxmlformats.org/officeDocument/2006/relationships/image" Target="../media/image6.png"/><Relationship Id="rId12" Type="http://schemas.openxmlformats.org/officeDocument/2006/relationships/image" Target="../media/image38.png"/><Relationship Id="rId17" Type="http://schemas.openxmlformats.org/officeDocument/2006/relationships/image" Target="../media/image103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11" Type="http://schemas.openxmlformats.org/officeDocument/2006/relationships/image" Target="../media/image35.svg"/><Relationship Id="rId5" Type="http://schemas.openxmlformats.org/officeDocument/2006/relationships/image" Target="../media/image99.png"/><Relationship Id="rId15" Type="http://schemas.openxmlformats.org/officeDocument/2006/relationships/image" Target="../media/image101.svg"/><Relationship Id="rId10" Type="http://schemas.openxmlformats.org/officeDocument/2006/relationships/image" Target="../media/image34.png"/><Relationship Id="rId4" Type="http://schemas.openxmlformats.org/officeDocument/2006/relationships/image" Target="../media/image28.svg"/><Relationship Id="rId9" Type="http://schemas.openxmlformats.org/officeDocument/2006/relationships/image" Target="../media/image33.svg"/><Relationship Id="rId14" Type="http://schemas.openxmlformats.org/officeDocument/2006/relationships/image" Target="../media/image10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svg"/><Relationship Id="rId3" Type="http://schemas.openxmlformats.org/officeDocument/2006/relationships/image" Target="../media/image105.jpeg"/><Relationship Id="rId7" Type="http://schemas.openxmlformats.org/officeDocument/2006/relationships/image" Target="../media/image35.svg"/><Relationship Id="rId12" Type="http://schemas.openxmlformats.org/officeDocument/2006/relationships/image" Target="../media/image110.png"/><Relationship Id="rId17" Type="http://schemas.openxmlformats.org/officeDocument/2006/relationships/image" Target="../media/image115.sv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109.svg"/><Relationship Id="rId5" Type="http://schemas.openxmlformats.org/officeDocument/2006/relationships/image" Target="../media/image28.svg"/><Relationship Id="rId15" Type="http://schemas.openxmlformats.org/officeDocument/2006/relationships/image" Target="../media/image113.svg"/><Relationship Id="rId10" Type="http://schemas.openxmlformats.org/officeDocument/2006/relationships/image" Target="../media/image108.png"/><Relationship Id="rId4" Type="http://schemas.openxmlformats.org/officeDocument/2006/relationships/image" Target="../media/image27.png"/><Relationship Id="rId9" Type="http://schemas.openxmlformats.org/officeDocument/2006/relationships/image" Target="../media/image107.svg"/><Relationship Id="rId14" Type="http://schemas.openxmlformats.org/officeDocument/2006/relationships/image" Target="../media/image1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22.jpeg"/><Relationship Id="rId3" Type="http://schemas.openxmlformats.org/officeDocument/2006/relationships/image" Target="../media/image116.jpeg"/><Relationship Id="rId7" Type="http://schemas.openxmlformats.org/officeDocument/2006/relationships/image" Target="../media/image35.svg"/><Relationship Id="rId12" Type="http://schemas.openxmlformats.org/officeDocument/2006/relationships/image" Target="../media/image121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120.png"/><Relationship Id="rId5" Type="http://schemas.openxmlformats.org/officeDocument/2006/relationships/image" Target="../media/image28.svg"/><Relationship Id="rId10" Type="http://schemas.openxmlformats.org/officeDocument/2006/relationships/image" Target="../media/image119.jpeg"/><Relationship Id="rId4" Type="http://schemas.openxmlformats.org/officeDocument/2006/relationships/image" Target="../media/image27.png"/><Relationship Id="rId9" Type="http://schemas.openxmlformats.org/officeDocument/2006/relationships/image" Target="../media/image11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6.png"/><Relationship Id="rId18" Type="http://schemas.openxmlformats.org/officeDocument/2006/relationships/image" Target="../media/image97.png"/><Relationship Id="rId26" Type="http://schemas.openxmlformats.org/officeDocument/2006/relationships/image" Target="../media/image125.svg"/><Relationship Id="rId3" Type="http://schemas.openxmlformats.org/officeDocument/2006/relationships/image" Target="../media/image14.png"/><Relationship Id="rId21" Type="http://schemas.openxmlformats.org/officeDocument/2006/relationships/image" Target="../media/image40.png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17" Type="http://schemas.openxmlformats.org/officeDocument/2006/relationships/image" Target="../media/image96.svg"/><Relationship Id="rId25" Type="http://schemas.openxmlformats.org/officeDocument/2006/relationships/image" Target="../media/image124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95.png"/><Relationship Id="rId20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67.svg"/><Relationship Id="rId24" Type="http://schemas.openxmlformats.org/officeDocument/2006/relationships/image" Target="../media/image94.svg"/><Relationship Id="rId5" Type="http://schemas.openxmlformats.org/officeDocument/2006/relationships/image" Target="../media/image16.png"/><Relationship Id="rId15" Type="http://schemas.openxmlformats.org/officeDocument/2006/relationships/image" Target="../media/image25.svg"/><Relationship Id="rId23" Type="http://schemas.openxmlformats.org/officeDocument/2006/relationships/image" Target="../media/image93.png"/><Relationship Id="rId28" Type="http://schemas.openxmlformats.org/officeDocument/2006/relationships/image" Target="../media/image23.svg"/><Relationship Id="rId10" Type="http://schemas.openxmlformats.org/officeDocument/2006/relationships/image" Target="../media/image66.png"/><Relationship Id="rId19" Type="http://schemas.openxmlformats.org/officeDocument/2006/relationships/image" Target="../media/image98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Relationship Id="rId14" Type="http://schemas.openxmlformats.org/officeDocument/2006/relationships/image" Target="../media/image24.png"/><Relationship Id="rId22" Type="http://schemas.openxmlformats.org/officeDocument/2006/relationships/image" Target="../media/image68.svg"/><Relationship Id="rId27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128.svg"/><Relationship Id="rId18" Type="http://schemas.openxmlformats.org/officeDocument/2006/relationships/image" Target="../media/image133.png"/><Relationship Id="rId3" Type="http://schemas.openxmlformats.org/officeDocument/2006/relationships/image" Target="../media/image27.png"/><Relationship Id="rId7" Type="http://schemas.openxmlformats.org/officeDocument/2006/relationships/image" Target="../media/image6.png"/><Relationship Id="rId12" Type="http://schemas.openxmlformats.org/officeDocument/2006/relationships/image" Target="../media/image127.png"/><Relationship Id="rId17" Type="http://schemas.openxmlformats.org/officeDocument/2006/relationships/image" Target="../media/image132.sv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11" Type="http://schemas.openxmlformats.org/officeDocument/2006/relationships/image" Target="../media/image2.svg"/><Relationship Id="rId5" Type="http://schemas.openxmlformats.org/officeDocument/2006/relationships/image" Target="../media/image126.jpeg"/><Relationship Id="rId15" Type="http://schemas.openxmlformats.org/officeDocument/2006/relationships/image" Target="../media/image130.svg"/><Relationship Id="rId10" Type="http://schemas.openxmlformats.org/officeDocument/2006/relationships/image" Target="../media/image1.png"/><Relationship Id="rId4" Type="http://schemas.openxmlformats.org/officeDocument/2006/relationships/image" Target="../media/image28.svg"/><Relationship Id="rId9" Type="http://schemas.openxmlformats.org/officeDocument/2006/relationships/image" Target="../media/image33.svg"/><Relationship Id="rId14" Type="http://schemas.openxmlformats.org/officeDocument/2006/relationships/image" Target="../media/image12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2.jpeg"/><Relationship Id="rId7" Type="http://schemas.openxmlformats.org/officeDocument/2006/relationships/image" Target="../media/image5.svg"/><Relationship Id="rId12" Type="http://schemas.openxmlformats.org/officeDocument/2006/relationships/image" Target="../media/image49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48.png"/><Relationship Id="rId5" Type="http://schemas.openxmlformats.org/officeDocument/2006/relationships/image" Target="../media/image44.svg"/><Relationship Id="rId15" Type="http://schemas.openxmlformats.org/officeDocument/2006/relationships/image" Target="../media/image135.jpeg"/><Relationship Id="rId10" Type="http://schemas.openxmlformats.org/officeDocument/2006/relationships/image" Target="../media/image134.jpeg"/><Relationship Id="rId4" Type="http://schemas.openxmlformats.org/officeDocument/2006/relationships/image" Target="../media/image43.png"/><Relationship Id="rId9" Type="http://schemas.openxmlformats.org/officeDocument/2006/relationships/image" Target="../media/image46.svg"/><Relationship Id="rId14" Type="http://schemas.openxmlformats.org/officeDocument/2006/relationships/image" Target="../media/image51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svg"/><Relationship Id="rId3" Type="http://schemas.openxmlformats.org/officeDocument/2006/relationships/image" Target="../media/image136.jpeg"/><Relationship Id="rId7" Type="http://schemas.openxmlformats.org/officeDocument/2006/relationships/image" Target="../media/image2.svg"/><Relationship Id="rId12" Type="http://schemas.openxmlformats.org/officeDocument/2006/relationships/image" Target="../media/image110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138.svg"/><Relationship Id="rId5" Type="http://schemas.openxmlformats.org/officeDocument/2006/relationships/image" Target="../media/image28.svg"/><Relationship Id="rId15" Type="http://schemas.openxmlformats.org/officeDocument/2006/relationships/image" Target="../media/image113.svg"/><Relationship Id="rId10" Type="http://schemas.openxmlformats.org/officeDocument/2006/relationships/image" Target="../media/image137.png"/><Relationship Id="rId4" Type="http://schemas.openxmlformats.org/officeDocument/2006/relationships/image" Target="../media/image27.png"/><Relationship Id="rId9" Type="http://schemas.openxmlformats.org/officeDocument/2006/relationships/image" Target="../media/image107.svg"/><Relationship Id="rId14" Type="http://schemas.openxmlformats.org/officeDocument/2006/relationships/image" Target="../media/image1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68.svg"/><Relationship Id="rId18" Type="http://schemas.openxmlformats.org/officeDocument/2006/relationships/image" Target="../media/image93.png"/><Relationship Id="rId26" Type="http://schemas.openxmlformats.org/officeDocument/2006/relationships/image" Target="../media/image125.svg"/><Relationship Id="rId3" Type="http://schemas.openxmlformats.org/officeDocument/2006/relationships/image" Target="../media/image14.png"/><Relationship Id="rId21" Type="http://schemas.openxmlformats.org/officeDocument/2006/relationships/image" Target="../media/image96.svg"/><Relationship Id="rId7" Type="http://schemas.openxmlformats.org/officeDocument/2006/relationships/image" Target="../media/image18.png"/><Relationship Id="rId12" Type="http://schemas.openxmlformats.org/officeDocument/2006/relationships/image" Target="../media/image40.png"/><Relationship Id="rId17" Type="http://schemas.openxmlformats.org/officeDocument/2006/relationships/image" Target="../media/image25.svg"/><Relationship Id="rId25" Type="http://schemas.openxmlformats.org/officeDocument/2006/relationships/image" Target="../media/image124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24.png"/><Relationship Id="rId20" Type="http://schemas.openxmlformats.org/officeDocument/2006/relationships/image" Target="../media/image95.pn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67.svg"/><Relationship Id="rId24" Type="http://schemas.openxmlformats.org/officeDocument/2006/relationships/image" Target="../media/image123.jpeg"/><Relationship Id="rId5" Type="http://schemas.openxmlformats.org/officeDocument/2006/relationships/image" Target="../media/image16.png"/><Relationship Id="rId15" Type="http://schemas.openxmlformats.org/officeDocument/2006/relationships/image" Target="../media/image6.png"/><Relationship Id="rId23" Type="http://schemas.openxmlformats.org/officeDocument/2006/relationships/image" Target="../media/image98.svg"/><Relationship Id="rId28" Type="http://schemas.openxmlformats.org/officeDocument/2006/relationships/image" Target="../media/image141.svg"/><Relationship Id="rId10" Type="http://schemas.openxmlformats.org/officeDocument/2006/relationships/image" Target="../media/image66.png"/><Relationship Id="rId19" Type="http://schemas.openxmlformats.org/officeDocument/2006/relationships/image" Target="../media/image94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Relationship Id="rId14" Type="http://schemas.openxmlformats.org/officeDocument/2006/relationships/image" Target="../media/image21.png"/><Relationship Id="rId22" Type="http://schemas.openxmlformats.org/officeDocument/2006/relationships/image" Target="../media/image97.png"/><Relationship Id="rId27" Type="http://schemas.openxmlformats.org/officeDocument/2006/relationships/image" Target="../media/image140.png"/><Relationship Id="rId30" Type="http://schemas.openxmlformats.org/officeDocument/2006/relationships/image" Target="../media/image2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3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6.png"/><Relationship Id="rId5" Type="http://schemas.openxmlformats.org/officeDocument/2006/relationships/image" Target="../media/image16.png"/><Relationship Id="rId15" Type="http://schemas.openxmlformats.org/officeDocument/2006/relationships/image" Target="../media/image25.svg"/><Relationship Id="rId10" Type="http://schemas.openxmlformats.org/officeDocument/2006/relationships/image" Target="../media/image21.png"/><Relationship Id="rId4" Type="http://schemas.openxmlformats.org/officeDocument/2006/relationships/image" Target="../media/image15.svg"/><Relationship Id="rId9" Type="http://schemas.openxmlformats.org/officeDocument/2006/relationships/image" Target="../media/image20.png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6.jpeg"/><Relationship Id="rId7" Type="http://schemas.openxmlformats.org/officeDocument/2006/relationships/image" Target="../media/image2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28.svg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svg"/><Relationship Id="rId3" Type="http://schemas.openxmlformats.org/officeDocument/2006/relationships/image" Target="../media/image27.png"/><Relationship Id="rId7" Type="http://schemas.openxmlformats.org/officeDocument/2006/relationships/image" Target="../media/image6.png"/><Relationship Id="rId12" Type="http://schemas.openxmlformats.org/officeDocument/2006/relationships/image" Target="../media/image36.png"/><Relationship Id="rId17" Type="http://schemas.openxmlformats.org/officeDocument/2006/relationships/image" Target="../media/image41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11" Type="http://schemas.openxmlformats.org/officeDocument/2006/relationships/image" Target="../media/image35.svg"/><Relationship Id="rId5" Type="http://schemas.openxmlformats.org/officeDocument/2006/relationships/image" Target="../media/image31.jpeg"/><Relationship Id="rId15" Type="http://schemas.openxmlformats.org/officeDocument/2006/relationships/image" Target="../media/image39.svg"/><Relationship Id="rId10" Type="http://schemas.openxmlformats.org/officeDocument/2006/relationships/image" Target="../media/image34.png"/><Relationship Id="rId4" Type="http://schemas.openxmlformats.org/officeDocument/2006/relationships/image" Target="../media/image28.svg"/><Relationship Id="rId9" Type="http://schemas.openxmlformats.org/officeDocument/2006/relationships/image" Target="../media/image33.svg"/><Relationship Id="rId1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2.jpeg"/><Relationship Id="rId7" Type="http://schemas.openxmlformats.org/officeDocument/2006/relationships/image" Target="../media/image5.svg"/><Relationship Id="rId12" Type="http://schemas.openxmlformats.org/officeDocument/2006/relationships/image" Target="../media/image49.svg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48.png"/><Relationship Id="rId5" Type="http://schemas.openxmlformats.org/officeDocument/2006/relationships/image" Target="../media/image44.svg"/><Relationship Id="rId15" Type="http://schemas.openxmlformats.org/officeDocument/2006/relationships/image" Target="../media/image52.jpeg"/><Relationship Id="rId10" Type="http://schemas.openxmlformats.org/officeDocument/2006/relationships/image" Target="../media/image47.png"/><Relationship Id="rId4" Type="http://schemas.openxmlformats.org/officeDocument/2006/relationships/image" Target="../media/image43.png"/><Relationship Id="rId9" Type="http://schemas.openxmlformats.org/officeDocument/2006/relationships/image" Target="../media/image46.svg"/><Relationship Id="rId14" Type="http://schemas.openxmlformats.org/officeDocument/2006/relationships/image" Target="../media/image5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9.svg"/><Relationship Id="rId3" Type="http://schemas.openxmlformats.org/officeDocument/2006/relationships/image" Target="../media/image55.jpeg"/><Relationship Id="rId7" Type="http://schemas.openxmlformats.org/officeDocument/2006/relationships/image" Target="../media/image2.sv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image" Target="../media/image28.svg"/><Relationship Id="rId10" Type="http://schemas.openxmlformats.org/officeDocument/2006/relationships/image" Target="../media/image29.jpeg"/><Relationship Id="rId4" Type="http://schemas.openxmlformats.org/officeDocument/2006/relationships/image" Target="../media/image27.png"/><Relationship Id="rId9" Type="http://schemas.openxmlformats.org/officeDocument/2006/relationships/image" Target="../media/image5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65.png"/><Relationship Id="rId3" Type="http://schemas.openxmlformats.org/officeDocument/2006/relationships/image" Target="../media/image27.png"/><Relationship Id="rId7" Type="http://schemas.openxmlformats.org/officeDocument/2006/relationships/image" Target="../media/image32.png"/><Relationship Id="rId12" Type="http://schemas.openxmlformats.org/officeDocument/2006/relationships/image" Target="../media/image64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63.png"/><Relationship Id="rId5" Type="http://schemas.openxmlformats.org/officeDocument/2006/relationships/image" Target="../media/image29.jpeg"/><Relationship Id="rId10" Type="http://schemas.openxmlformats.org/officeDocument/2006/relationships/image" Target="../media/image35.svg"/><Relationship Id="rId4" Type="http://schemas.openxmlformats.org/officeDocument/2006/relationships/image" Target="../media/image28.sv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028700" cy="10287000"/>
            <a:chOff x="0" y="0"/>
            <a:chExt cx="27093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0933" cy="2709333"/>
            </a:xfrm>
            <a:custGeom>
              <a:avLst/>
              <a:gdLst/>
              <a:ahLst/>
              <a:cxnLst/>
              <a:rect l="l" t="t" r="r" b="b"/>
              <a:pathLst>
                <a:path w="270933" h="27093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486139" y="0"/>
            <a:ext cx="6801861" cy="10287000"/>
            <a:chOff x="0" y="0"/>
            <a:chExt cx="1791437" cy="27093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91437" cy="2709333"/>
            </a:xfrm>
            <a:custGeom>
              <a:avLst/>
              <a:gdLst/>
              <a:ahLst/>
              <a:cxnLst/>
              <a:rect l="l" t="t" r="r" b="b"/>
              <a:pathLst>
                <a:path w="1791437" h="2709333">
                  <a:moveTo>
                    <a:pt x="0" y="0"/>
                  </a:moveTo>
                  <a:lnTo>
                    <a:pt x="1791437" y="0"/>
                  </a:lnTo>
                  <a:lnTo>
                    <a:pt x="179143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006040" y="1243929"/>
            <a:ext cx="985031" cy="24625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 r="32327" b="8506"/>
          <a:stretch>
            <a:fillRect/>
          </a:stretch>
        </p:blipFill>
        <p:spPr>
          <a:xfrm>
            <a:off x="9435815" y="1367058"/>
            <a:ext cx="7823485" cy="712649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359318" y="8155197"/>
            <a:ext cx="1311593" cy="152732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341319" y="6001568"/>
            <a:ext cx="6556245" cy="32567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rcRect t="23860"/>
          <a:stretch>
            <a:fillRect/>
          </a:stretch>
        </p:blipFill>
        <p:spPr>
          <a:xfrm>
            <a:off x="1128978" y="178025"/>
            <a:ext cx="3724186" cy="1701351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211502">
            <a:off x="9849419" y="5698710"/>
            <a:ext cx="7823485" cy="646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000000"/>
                </a:solidFill>
                <a:latin typeface="Open Sans"/>
              </a:rPr>
              <a:t>BY REALTOR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917285" y="2092751"/>
            <a:ext cx="6629945" cy="3118109"/>
            <a:chOff x="0" y="0"/>
            <a:chExt cx="8839926" cy="4157479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8839926" cy="4157479"/>
              <a:chOff x="0" y="0"/>
              <a:chExt cx="13468171" cy="6334175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-12700" y="-12700"/>
                <a:ext cx="13493572" cy="6359575"/>
              </a:xfrm>
              <a:custGeom>
                <a:avLst/>
                <a:gdLst/>
                <a:ahLst/>
                <a:cxnLst/>
                <a:rect l="l" t="t" r="r" b="b"/>
                <a:pathLst>
                  <a:path w="13493572" h="6359575">
                    <a:moveTo>
                      <a:pt x="12631241" y="0"/>
                    </a:moveTo>
                    <a:lnTo>
                      <a:pt x="862330" y="0"/>
                    </a:lnTo>
                    <a:cubicBezTo>
                      <a:pt x="389890" y="0"/>
                      <a:pt x="0" y="389890"/>
                      <a:pt x="0" y="862330"/>
                    </a:cubicBezTo>
                    <a:lnTo>
                      <a:pt x="0" y="5497245"/>
                    </a:lnTo>
                    <a:cubicBezTo>
                      <a:pt x="0" y="5969685"/>
                      <a:pt x="389890" y="6359575"/>
                      <a:pt x="862330" y="6359575"/>
                    </a:cubicBezTo>
                    <a:lnTo>
                      <a:pt x="12631241" y="6359575"/>
                    </a:lnTo>
                    <a:cubicBezTo>
                      <a:pt x="13103681" y="6359575"/>
                      <a:pt x="13493572" y="5969685"/>
                      <a:pt x="13493572" y="5497245"/>
                    </a:cubicBezTo>
                    <a:lnTo>
                      <a:pt x="13493572" y="862330"/>
                    </a:lnTo>
                    <a:cubicBezTo>
                      <a:pt x="13493570" y="389890"/>
                      <a:pt x="13103681" y="0"/>
                      <a:pt x="12631241" y="0"/>
                    </a:cubicBezTo>
                    <a:close/>
                    <a:moveTo>
                      <a:pt x="13303070" y="927100"/>
                    </a:moveTo>
                    <a:lnTo>
                      <a:pt x="13303070" y="5497245"/>
                    </a:lnTo>
                    <a:cubicBezTo>
                      <a:pt x="13303070" y="5864275"/>
                      <a:pt x="12998271" y="6169075"/>
                      <a:pt x="12631241" y="6169075"/>
                    </a:cubicBezTo>
                    <a:lnTo>
                      <a:pt x="862330" y="6169075"/>
                    </a:lnTo>
                    <a:cubicBezTo>
                      <a:pt x="495300" y="6169075"/>
                      <a:pt x="190500" y="5864275"/>
                      <a:pt x="190500" y="5497245"/>
                    </a:cubicBezTo>
                    <a:lnTo>
                      <a:pt x="190500" y="862330"/>
                    </a:lnTo>
                    <a:cubicBezTo>
                      <a:pt x="190500" y="495300"/>
                      <a:pt x="495300" y="190500"/>
                      <a:pt x="862330" y="190500"/>
                    </a:cubicBezTo>
                    <a:lnTo>
                      <a:pt x="12631241" y="190500"/>
                    </a:lnTo>
                    <a:cubicBezTo>
                      <a:pt x="12998271" y="190500"/>
                      <a:pt x="13303070" y="495300"/>
                      <a:pt x="13303070" y="862330"/>
                    </a:cubicBezTo>
                    <a:lnTo>
                      <a:pt x="13303070" y="927100"/>
                    </a:lnTo>
                    <a:close/>
                  </a:path>
                </a:pathLst>
              </a:custGeom>
              <a:solidFill>
                <a:srgbClr val="004AAD"/>
              </a:solidFill>
            </p:spPr>
          </p:sp>
        </p:grpSp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772236" y="829586"/>
              <a:ext cx="3148517" cy="2979284"/>
            </a:xfrm>
            <a:prstGeom prst="rect">
              <a:avLst/>
            </a:prstGeom>
          </p:spPr>
        </p:pic>
        <p:sp>
          <p:nvSpPr>
            <p:cNvPr id="18" name="TextBox 18"/>
            <p:cNvSpPr txBox="1"/>
            <p:nvPr/>
          </p:nvSpPr>
          <p:spPr>
            <a:xfrm>
              <a:off x="2866817" y="459253"/>
              <a:ext cx="5141088" cy="32571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6415"/>
                </a:lnSpc>
              </a:pPr>
              <a:r>
                <a:rPr lang="en-US" sz="5579">
                  <a:solidFill>
                    <a:srgbClr val="004AAD"/>
                  </a:solidFill>
                  <a:latin typeface="Prata"/>
                </a:rPr>
                <a:t>LEADING YOU HOME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EFC9123-0A9C-A052-A621-BAD645EEB1ED}"/>
              </a:ext>
            </a:extLst>
          </p:cNvPr>
          <p:cNvSpPr txBox="1"/>
          <p:nvPr/>
        </p:nvSpPr>
        <p:spPr>
          <a:xfrm>
            <a:off x="16002000" y="9619741"/>
            <a:ext cx="5379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LMAR 22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9892" r="13540"/>
          <a:stretch/>
        </p:blipFill>
        <p:spPr>
          <a:xfrm>
            <a:off x="0" y="3476740"/>
            <a:ext cx="18288000" cy="6566944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5400000">
            <a:off x="90540" y="6138115"/>
            <a:ext cx="2782274" cy="0"/>
          </a:xfrm>
          <a:prstGeom prst="line">
            <a:avLst/>
          </a:prstGeom>
          <a:ln w="19050" cap="rnd">
            <a:solidFill>
              <a:srgbClr val="C7D0D8"/>
            </a:solidFill>
            <a:prstDash val="sysDot"/>
            <a:headEnd type="none" w="sm" len="sm"/>
            <a:tailEnd type="oval" w="lg" len="lg"/>
          </a:ln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6915331">
            <a:off x="-143536" y="5409599"/>
            <a:ext cx="1185876" cy="90423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3897249">
            <a:off x="15450751" y="5355356"/>
            <a:ext cx="1078817" cy="60683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481677" y="6654520"/>
            <a:ext cx="1545239" cy="176851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91644">
            <a:off x="1614366" y="4110456"/>
            <a:ext cx="1558249" cy="895285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 rot="-5400000">
            <a:off x="5895960" y="4448372"/>
            <a:ext cx="1167479" cy="0"/>
          </a:xfrm>
          <a:prstGeom prst="line">
            <a:avLst/>
          </a:prstGeom>
          <a:ln w="19050" cap="rnd">
            <a:solidFill>
              <a:srgbClr val="C7D0D8"/>
            </a:solidFill>
            <a:prstDash val="sysDot"/>
            <a:headEnd type="none" w="sm" len="sm"/>
            <a:tailEnd type="oval" w="lg" len="lg"/>
          </a:ln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927353" y="2767242"/>
            <a:ext cx="1418997" cy="1418997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750267" y="447691"/>
            <a:ext cx="3008060" cy="1505049"/>
            <a:chOff x="0" y="0"/>
            <a:chExt cx="4010747" cy="2006733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4"/>
            <a:srcRect t="30117" r="30798" b="8328"/>
            <a:stretch>
              <a:fillRect/>
            </a:stretch>
          </p:blipFill>
          <p:spPr>
            <a:xfrm>
              <a:off x="0" y="0"/>
              <a:ext cx="4010747" cy="2006733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>
            <a:xfrm>
              <a:off x="300053" y="149806"/>
              <a:ext cx="3396828" cy="1687332"/>
            </a:xfrm>
            <a:prstGeom prst="rect">
              <a:avLst/>
            </a:prstGeom>
          </p:spPr>
        </p:pic>
      </p:grpSp>
      <p:sp>
        <p:nvSpPr>
          <p:cNvPr id="13" name="TextBox 13"/>
          <p:cNvSpPr txBox="1"/>
          <p:nvPr/>
        </p:nvSpPr>
        <p:spPr>
          <a:xfrm>
            <a:off x="834197" y="8506638"/>
            <a:ext cx="3118586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FFFFFF"/>
                </a:solidFill>
                <a:latin typeface="Road Race Stamp"/>
              </a:rPr>
              <a:t>CREDIT CHECK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611097" y="3785303"/>
            <a:ext cx="2968630" cy="772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80"/>
              </a:lnSpc>
            </a:pPr>
            <a:r>
              <a:rPr lang="en-US" sz="2200">
                <a:solidFill>
                  <a:srgbClr val="FFFFFF"/>
                </a:solidFill>
                <a:latin typeface="Road Race Stamp"/>
              </a:rPr>
              <a:t>Should I Just Stop and Rent?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788857" y="5281338"/>
            <a:ext cx="1078730" cy="1309535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6470175" y="457216"/>
            <a:ext cx="5347651" cy="2521321"/>
            <a:chOff x="0" y="0"/>
            <a:chExt cx="7130201" cy="3361761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7130201" cy="3361761"/>
              <a:chOff x="0" y="0"/>
              <a:chExt cx="13468171" cy="635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-12700" y="-12700"/>
                <a:ext cx="13493572" cy="6375400"/>
              </a:xfrm>
              <a:custGeom>
                <a:avLst/>
                <a:gdLst/>
                <a:ahLst/>
                <a:cxnLst/>
                <a:rect l="l" t="t" r="r" b="b"/>
                <a:pathLst>
                  <a:path w="13493572" h="6375400">
                    <a:moveTo>
                      <a:pt x="12631241" y="0"/>
                    </a:moveTo>
                    <a:lnTo>
                      <a:pt x="862330" y="0"/>
                    </a:lnTo>
                    <a:cubicBezTo>
                      <a:pt x="389890" y="0"/>
                      <a:pt x="0" y="389890"/>
                      <a:pt x="0" y="862330"/>
                    </a:cubicBezTo>
                    <a:lnTo>
                      <a:pt x="0" y="5513070"/>
                    </a:lnTo>
                    <a:cubicBezTo>
                      <a:pt x="0" y="5985510"/>
                      <a:pt x="389890" y="6375400"/>
                      <a:pt x="862330" y="6375400"/>
                    </a:cubicBezTo>
                    <a:lnTo>
                      <a:pt x="12631241" y="6375400"/>
                    </a:lnTo>
                    <a:cubicBezTo>
                      <a:pt x="13103681" y="6375400"/>
                      <a:pt x="13493572" y="5985510"/>
                      <a:pt x="13493572" y="5513070"/>
                    </a:cubicBezTo>
                    <a:lnTo>
                      <a:pt x="13493572" y="862330"/>
                    </a:lnTo>
                    <a:cubicBezTo>
                      <a:pt x="13493570" y="389890"/>
                      <a:pt x="13103681" y="0"/>
                      <a:pt x="12631241" y="0"/>
                    </a:cubicBezTo>
                    <a:close/>
                    <a:moveTo>
                      <a:pt x="13303070" y="927100"/>
                    </a:moveTo>
                    <a:lnTo>
                      <a:pt x="13303070" y="5513070"/>
                    </a:lnTo>
                    <a:cubicBezTo>
                      <a:pt x="13303070" y="5880100"/>
                      <a:pt x="12998271" y="6184900"/>
                      <a:pt x="12631241" y="6184900"/>
                    </a:cubicBezTo>
                    <a:lnTo>
                      <a:pt x="862330" y="6184900"/>
                    </a:lnTo>
                    <a:cubicBezTo>
                      <a:pt x="495300" y="6184900"/>
                      <a:pt x="190500" y="5880100"/>
                      <a:pt x="190500" y="5513070"/>
                    </a:cubicBezTo>
                    <a:lnTo>
                      <a:pt x="190500" y="862330"/>
                    </a:lnTo>
                    <a:cubicBezTo>
                      <a:pt x="190500" y="495300"/>
                      <a:pt x="495300" y="190500"/>
                      <a:pt x="862330" y="190500"/>
                    </a:cubicBezTo>
                    <a:lnTo>
                      <a:pt x="12631241" y="190500"/>
                    </a:lnTo>
                    <a:cubicBezTo>
                      <a:pt x="12998271" y="190500"/>
                      <a:pt x="13303070" y="495300"/>
                      <a:pt x="13303070" y="862330"/>
                    </a:cubicBezTo>
                    <a:lnTo>
                      <a:pt x="13303070" y="92710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622879" y="677514"/>
              <a:ext cx="2539564" cy="2403062"/>
            </a:xfrm>
            <a:prstGeom prst="rect">
              <a:avLst/>
            </a:prstGeom>
          </p:spPr>
        </p:pic>
        <p:sp>
          <p:nvSpPr>
            <p:cNvPr id="20" name="TextBox 20"/>
            <p:cNvSpPr txBox="1"/>
            <p:nvPr/>
          </p:nvSpPr>
          <p:spPr>
            <a:xfrm>
              <a:off x="2312347" y="375956"/>
              <a:ext cx="4146753" cy="2638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5174"/>
                </a:lnSpc>
              </a:pPr>
              <a:r>
                <a:rPr lang="en-US" sz="4500">
                  <a:solidFill>
                    <a:srgbClr val="FFFFFF"/>
                  </a:solidFill>
                  <a:latin typeface="Prata"/>
                </a:rPr>
                <a:t>LEADING YOU HOME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56524" y="0"/>
            <a:ext cx="6740782" cy="10287000"/>
            <a:chOff x="0" y="0"/>
            <a:chExt cx="1775350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75350" cy="2709333"/>
            </a:xfrm>
            <a:custGeom>
              <a:avLst/>
              <a:gdLst/>
              <a:ahLst/>
              <a:cxnLst/>
              <a:rect l="l" t="t" r="r" b="b"/>
              <a:pathLst>
                <a:path w="1775350" h="2709333">
                  <a:moveTo>
                    <a:pt x="0" y="0"/>
                  </a:moveTo>
                  <a:lnTo>
                    <a:pt x="1775350" y="0"/>
                  </a:lnTo>
                  <a:lnTo>
                    <a:pt x="177535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50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749318" y="465810"/>
            <a:ext cx="1138197" cy="112578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r="430"/>
          <a:stretch>
            <a:fillRect/>
          </a:stretch>
        </p:blipFill>
        <p:spPr>
          <a:xfrm>
            <a:off x="438846" y="1927281"/>
            <a:ext cx="8604450" cy="576108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 t="65681" r="17160"/>
          <a:stretch>
            <a:fillRect/>
          </a:stretch>
        </p:blipFill>
        <p:spPr>
          <a:xfrm>
            <a:off x="3103323" y="8711120"/>
            <a:ext cx="3275495" cy="135694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534072" y="8758505"/>
            <a:ext cx="2585685" cy="128440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09495" y="9885387"/>
            <a:ext cx="493711" cy="36534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40976" y="381164"/>
            <a:ext cx="985031" cy="24625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194166" y="7340887"/>
            <a:ext cx="1633973" cy="204886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098862" y="4659430"/>
            <a:ext cx="1667348" cy="166734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0098862" y="2187017"/>
            <a:ext cx="1666056" cy="1715373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2103274" y="4570877"/>
            <a:ext cx="5170747" cy="572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63"/>
              </a:lnSpc>
            </a:pPr>
            <a:r>
              <a:rPr lang="en-US" sz="3330">
                <a:solidFill>
                  <a:srgbClr val="004AAD"/>
                </a:solidFill>
                <a:latin typeface="Montserrat Classic"/>
              </a:rPr>
              <a:t>Payment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103274" y="5277413"/>
            <a:ext cx="6030680" cy="78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82"/>
              </a:lnSpc>
            </a:pPr>
            <a:r>
              <a:rPr lang="en-US" sz="2272" dirty="0">
                <a:solidFill>
                  <a:srgbClr val="004AAD"/>
                </a:solidFill>
                <a:latin typeface="Montserrat Bold"/>
              </a:rPr>
              <a:t>Your mortgage is usually cheaper than your monthly rent.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088553" y="7115740"/>
            <a:ext cx="5170747" cy="572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63"/>
              </a:lnSpc>
            </a:pPr>
            <a:r>
              <a:rPr lang="en-US" sz="3330">
                <a:solidFill>
                  <a:srgbClr val="004AAD"/>
                </a:solidFill>
                <a:latin typeface="Montserrat Classic"/>
              </a:rPr>
              <a:t>Freedom to Personalize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009656" y="7799662"/>
            <a:ext cx="6030680" cy="1190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82"/>
              </a:lnSpc>
            </a:pPr>
            <a:r>
              <a:rPr lang="en-US" sz="2272" dirty="0">
                <a:solidFill>
                  <a:srgbClr val="004AAD"/>
                </a:solidFill>
                <a:latin typeface="Montserrat Bold"/>
              </a:rPr>
              <a:t>If you’re renting you can't do improvements or personalization without the consent of landlord.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088553" y="1860606"/>
            <a:ext cx="5170747" cy="572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63"/>
              </a:lnSpc>
            </a:pPr>
            <a:r>
              <a:rPr lang="en-US" sz="3330">
                <a:solidFill>
                  <a:srgbClr val="004AAD"/>
                </a:solidFill>
                <a:latin typeface="Montserrat Classic"/>
              </a:rPr>
              <a:t>No equity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540976" y="830585"/>
            <a:ext cx="8335676" cy="82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69"/>
              </a:lnSpc>
            </a:pPr>
            <a:r>
              <a:rPr lang="en-US" sz="5625">
                <a:solidFill>
                  <a:srgbClr val="FFFFFF"/>
                </a:solidFill>
                <a:latin typeface="Montserrat Extra-Bold"/>
              </a:rPr>
              <a:t>Renting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753009" y="532247"/>
            <a:ext cx="2496391" cy="897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373"/>
              </a:lnSpc>
            </a:pPr>
            <a:r>
              <a:rPr lang="en-US" sz="5266" dirty="0">
                <a:solidFill>
                  <a:srgbClr val="000000"/>
                </a:solidFill>
                <a:latin typeface="Montserrat Extra-Bold"/>
              </a:rPr>
              <a:t>FACTS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103274" y="2563392"/>
            <a:ext cx="6030680" cy="1610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82"/>
              </a:lnSpc>
            </a:pPr>
            <a:r>
              <a:rPr lang="en-US" sz="2272" dirty="0">
                <a:solidFill>
                  <a:srgbClr val="004AAD"/>
                </a:solidFill>
                <a:latin typeface="Montserrat Bold"/>
              </a:rPr>
              <a:t>When you pay rent, that is money you will never get back. When you pay your mortgage you are building your own equity in your home.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28048" b="660"/>
          <a:stretch>
            <a:fillRect/>
          </a:stretch>
        </p:blipFill>
        <p:spPr>
          <a:xfrm>
            <a:off x="-253" y="-37347"/>
            <a:ext cx="8081804" cy="410824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253" y="3984558"/>
            <a:ext cx="8081551" cy="6400473"/>
            <a:chOff x="0" y="0"/>
            <a:chExt cx="2128474" cy="168572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28474" cy="1685721"/>
            </a:xfrm>
            <a:custGeom>
              <a:avLst/>
              <a:gdLst/>
              <a:ahLst/>
              <a:cxnLst/>
              <a:rect l="l" t="t" r="r" b="b"/>
              <a:pathLst>
                <a:path w="2128474" h="1685721">
                  <a:moveTo>
                    <a:pt x="0" y="0"/>
                  </a:moveTo>
                  <a:lnTo>
                    <a:pt x="2128474" y="0"/>
                  </a:lnTo>
                  <a:lnTo>
                    <a:pt x="2128474" y="1685721"/>
                  </a:lnTo>
                  <a:lnTo>
                    <a:pt x="0" y="1685721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50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264181" y="579166"/>
            <a:ext cx="1480687" cy="146453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36184" y="4657863"/>
            <a:ext cx="985031" cy="24625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260972" y="1674345"/>
            <a:ext cx="948501" cy="98059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05307" y="5337297"/>
            <a:ext cx="7689734" cy="2320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4"/>
              </a:lnSpc>
            </a:pPr>
            <a:r>
              <a:rPr lang="en-US" sz="5725">
                <a:solidFill>
                  <a:srgbClr val="FFFFFF"/>
                </a:solidFill>
                <a:latin typeface="Montserrat Extra-Bold"/>
              </a:rPr>
              <a:t>What are the </a:t>
            </a:r>
          </a:p>
          <a:p>
            <a:pPr algn="ctr">
              <a:lnSpc>
                <a:spcPts val="5894"/>
              </a:lnSpc>
            </a:pPr>
            <a:r>
              <a:rPr lang="en-US" sz="5126">
                <a:solidFill>
                  <a:srgbClr val="FFFFFF"/>
                </a:solidFill>
                <a:latin typeface="Montserrat Extra-Bold"/>
              </a:rPr>
              <a:t>Renting qualifications?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273229" y="426920"/>
            <a:ext cx="6282828" cy="694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94"/>
              </a:lnSpc>
            </a:pPr>
            <a:r>
              <a:rPr lang="en-US" sz="4138">
                <a:solidFill>
                  <a:srgbClr val="000000"/>
                </a:solidFill>
                <a:latin typeface="Montserrat Extra-Bold Bold"/>
              </a:rPr>
              <a:t>QUALIFICIATIONS: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528557" y="1895402"/>
            <a:ext cx="5194907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69"/>
              </a:lnSpc>
              <a:spcBef>
                <a:spcPct val="0"/>
              </a:spcBef>
            </a:pPr>
            <a:r>
              <a:rPr lang="en-US" sz="3799" dirty="0">
                <a:solidFill>
                  <a:srgbClr val="000000"/>
                </a:solidFill>
                <a:latin typeface="Montserrat Extra-Bold"/>
              </a:rPr>
              <a:t>Income Verification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528558" y="3033853"/>
            <a:ext cx="3253308" cy="587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0"/>
              </a:lnSpc>
              <a:spcBef>
                <a:spcPct val="0"/>
              </a:spcBef>
            </a:pPr>
            <a:r>
              <a:rPr lang="en-US" sz="4070">
                <a:solidFill>
                  <a:srgbClr val="000000"/>
                </a:solidFill>
                <a:latin typeface="Montserrat Extra-Bold"/>
              </a:rPr>
              <a:t>References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576616" y="7661606"/>
            <a:ext cx="5425384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370"/>
              </a:lnSpc>
              <a:spcBef>
                <a:spcPct val="0"/>
              </a:spcBef>
            </a:pPr>
            <a:r>
              <a:rPr lang="en-US" sz="3800" u="none" dirty="0">
                <a:solidFill>
                  <a:srgbClr val="000000"/>
                </a:solidFill>
                <a:latin typeface="Montserrat Extra-Bold"/>
              </a:rPr>
              <a:t>Credit and Criminal </a:t>
            </a:r>
          </a:p>
          <a:p>
            <a:pPr marL="0" lvl="0" indent="0" algn="ctr">
              <a:lnSpc>
                <a:spcPts val="4370"/>
              </a:lnSpc>
              <a:spcBef>
                <a:spcPct val="0"/>
              </a:spcBef>
            </a:pPr>
            <a:r>
              <a:rPr lang="en-US" sz="3800" u="none" dirty="0">
                <a:solidFill>
                  <a:srgbClr val="000000"/>
                </a:solidFill>
                <a:latin typeface="Montserrat Extra-Bold"/>
              </a:rPr>
              <a:t>Background Check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576616" y="6511812"/>
            <a:ext cx="4053784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80"/>
              </a:lnSpc>
              <a:spcBef>
                <a:spcPct val="0"/>
              </a:spcBef>
            </a:pPr>
            <a:r>
              <a:rPr lang="en-US" sz="4070" dirty="0">
                <a:solidFill>
                  <a:srgbClr val="000000"/>
                </a:solidFill>
                <a:latin typeface="Montserrat Extra-Bold"/>
              </a:rPr>
              <a:t>Work History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528558" y="5352492"/>
            <a:ext cx="4528126" cy="587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0"/>
              </a:lnSpc>
              <a:spcBef>
                <a:spcPct val="0"/>
              </a:spcBef>
            </a:pPr>
            <a:r>
              <a:rPr lang="en-US" sz="4070">
                <a:solidFill>
                  <a:srgbClr val="000000"/>
                </a:solidFill>
                <a:latin typeface="Montserrat Extra-Bold"/>
              </a:rPr>
              <a:t>Application Fee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528558" y="4193173"/>
            <a:ext cx="6083042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80"/>
              </a:lnSpc>
              <a:spcBef>
                <a:spcPct val="0"/>
              </a:spcBef>
            </a:pPr>
            <a:r>
              <a:rPr lang="en-US" sz="4070" dirty="0">
                <a:solidFill>
                  <a:srgbClr val="000000"/>
                </a:solidFill>
                <a:latin typeface="Montserrat Extra-Bold"/>
              </a:rPr>
              <a:t>Co-Signer Possibility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260972" y="2827297"/>
            <a:ext cx="948501" cy="98059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260972" y="3984558"/>
            <a:ext cx="948501" cy="980593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260972" y="5146126"/>
            <a:ext cx="948501" cy="980593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260972" y="6307694"/>
            <a:ext cx="948501" cy="98059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260972" y="7790993"/>
            <a:ext cx="948501" cy="98059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0"/>
          <a:srcRect t="65681" r="17160"/>
          <a:stretch>
            <a:fillRect/>
          </a:stretch>
        </p:blipFill>
        <p:spPr>
          <a:xfrm>
            <a:off x="2402774" y="8775474"/>
            <a:ext cx="3275495" cy="135694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2747678" y="8811741"/>
            <a:ext cx="2585685" cy="128440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23078" y="0"/>
            <a:ext cx="6157056" cy="10290247"/>
            <a:chOff x="0" y="0"/>
            <a:chExt cx="1621611" cy="27101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21611" cy="2710189"/>
            </a:xfrm>
            <a:custGeom>
              <a:avLst/>
              <a:gdLst/>
              <a:ahLst/>
              <a:cxnLst/>
              <a:rect l="l" t="t" r="r" b="b"/>
              <a:pathLst>
                <a:path w="1621611" h="2710189">
                  <a:moveTo>
                    <a:pt x="0" y="0"/>
                  </a:moveTo>
                  <a:lnTo>
                    <a:pt x="1621611" y="0"/>
                  </a:lnTo>
                  <a:lnTo>
                    <a:pt x="1621611" y="2710189"/>
                  </a:lnTo>
                  <a:lnTo>
                    <a:pt x="0" y="2710189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50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t="22560" b="1189"/>
          <a:stretch>
            <a:fillRect/>
          </a:stretch>
        </p:blipFill>
        <p:spPr>
          <a:xfrm>
            <a:off x="760704" y="3571109"/>
            <a:ext cx="8081804" cy="410824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264181" y="579166"/>
            <a:ext cx="1480687" cy="146453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942489" y="456037"/>
            <a:ext cx="985031" cy="246258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3171431" y="8724900"/>
            <a:ext cx="3275495" cy="1356940"/>
            <a:chOff x="0" y="0"/>
            <a:chExt cx="4367326" cy="1809254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8"/>
            <a:srcRect t="65681" r="17160"/>
            <a:stretch>
              <a:fillRect/>
            </a:stretch>
          </p:blipFill>
          <p:spPr>
            <a:xfrm>
              <a:off x="0" y="0"/>
              <a:ext cx="4367326" cy="1809254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463159" y="48356"/>
              <a:ext cx="3447579" cy="1712542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780937" y="2028908"/>
            <a:ext cx="716465" cy="525845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3856448" y="7157116"/>
            <a:ext cx="2983752" cy="1866625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956739" y="1047750"/>
            <a:ext cx="7689734" cy="198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4"/>
              </a:lnSpc>
            </a:pPr>
            <a:r>
              <a:rPr lang="en-US" sz="4526">
                <a:solidFill>
                  <a:srgbClr val="FFFFFF"/>
                </a:solidFill>
                <a:latin typeface="Montserrat Extra-Bold Bold"/>
              </a:rPr>
              <a:t>How much money </a:t>
            </a:r>
          </a:p>
          <a:p>
            <a:pPr algn="ctr">
              <a:lnSpc>
                <a:spcPts val="5204"/>
              </a:lnSpc>
            </a:pPr>
            <a:r>
              <a:rPr lang="en-US" sz="4526">
                <a:solidFill>
                  <a:srgbClr val="FFFFFF"/>
                </a:solidFill>
                <a:latin typeface="Montserrat Extra-Bold Bold"/>
              </a:rPr>
              <a:t>will I need </a:t>
            </a:r>
          </a:p>
          <a:p>
            <a:pPr algn="ctr">
              <a:lnSpc>
                <a:spcPts val="5204"/>
              </a:lnSpc>
            </a:pPr>
            <a:r>
              <a:rPr lang="en-US" sz="4526">
                <a:solidFill>
                  <a:srgbClr val="FFFFFF"/>
                </a:solidFill>
                <a:latin typeface="Montserrat Extra-Bold Bold"/>
              </a:rPr>
              <a:t>up front?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221716" y="725742"/>
            <a:ext cx="6282828" cy="820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74"/>
              </a:lnSpc>
            </a:pPr>
            <a:r>
              <a:rPr lang="en-US" sz="4838" dirty="0">
                <a:solidFill>
                  <a:srgbClr val="000000"/>
                </a:solidFill>
                <a:latin typeface="Montserrat Extra-Bold Bold"/>
              </a:rPr>
              <a:t>DEPOSITS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648148" y="4127468"/>
            <a:ext cx="6856396" cy="130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60"/>
              </a:lnSpc>
              <a:spcBef>
                <a:spcPct val="0"/>
              </a:spcBef>
            </a:pPr>
            <a:r>
              <a:rPr lang="en-US" sz="4400" dirty="0">
                <a:solidFill>
                  <a:srgbClr val="000000"/>
                </a:solidFill>
                <a:latin typeface="Montserrat Extra-Bold"/>
              </a:rPr>
              <a:t>What amount do I need for my deposit??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648148" y="2057483"/>
            <a:ext cx="6856396" cy="130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60"/>
              </a:lnSpc>
              <a:spcBef>
                <a:spcPct val="0"/>
              </a:spcBef>
            </a:pPr>
            <a:r>
              <a:rPr lang="en-US" sz="4400" dirty="0">
                <a:solidFill>
                  <a:srgbClr val="000000"/>
                </a:solidFill>
                <a:latin typeface="Montserrat Extra-Bold"/>
              </a:rPr>
              <a:t>Why is a deposit     required?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648148" y="6193758"/>
            <a:ext cx="6856396" cy="1275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60"/>
              </a:lnSpc>
              <a:spcBef>
                <a:spcPct val="0"/>
              </a:spcBef>
            </a:pPr>
            <a:r>
              <a:rPr lang="en-US" sz="4400">
                <a:solidFill>
                  <a:srgbClr val="000000"/>
                </a:solidFill>
                <a:latin typeface="Montserrat Extra-Bold"/>
              </a:rPr>
              <a:t>Will I get my deposit back?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968713" y="7411121"/>
            <a:ext cx="2719087" cy="8354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b="1" dirty="0">
                <a:latin typeface="Open Sans Light"/>
              </a:rPr>
              <a:t>That can add up to be a lot of money.</a:t>
            </a:r>
          </a:p>
          <a:p>
            <a:pPr algn="ctr">
              <a:lnSpc>
                <a:spcPts val="2240"/>
              </a:lnSpc>
            </a:pPr>
            <a:r>
              <a:rPr lang="en-US" b="1" dirty="0">
                <a:latin typeface="Open Sans Light"/>
              </a:rPr>
              <a:t>I think I am ready to buy.  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2431081" y="8423622"/>
            <a:ext cx="1537632" cy="186662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47569"/>
            <a:ext cx="9144000" cy="10287000"/>
            <a:chOff x="0" y="0"/>
            <a:chExt cx="240829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24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9144000" cy="4634768"/>
            <a:chOff x="0" y="0"/>
            <a:chExt cx="12192000" cy="6179691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/>
            <a:srcRect t="23170" b="799"/>
            <a:stretch>
              <a:fillRect/>
            </a:stretch>
          </p:blipFill>
          <p:spPr>
            <a:xfrm>
              <a:off x="0" y="0"/>
              <a:ext cx="12192000" cy="6179691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t="2986" b="4235"/>
          <a:stretch>
            <a:fillRect/>
          </a:stretch>
        </p:blipFill>
        <p:spPr>
          <a:xfrm>
            <a:off x="0" y="4634768"/>
            <a:ext cx="9144000" cy="5652232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2934252" y="8791321"/>
            <a:ext cx="3275495" cy="1356940"/>
            <a:chOff x="0" y="0"/>
            <a:chExt cx="4367326" cy="1809254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/>
            <a:srcRect t="65681" r="17160"/>
            <a:stretch>
              <a:fillRect/>
            </a:stretch>
          </p:blipFill>
          <p:spPr>
            <a:xfrm>
              <a:off x="0" y="0"/>
              <a:ext cx="4367326" cy="1809254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459872" y="48356"/>
              <a:ext cx="3447579" cy="1712542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893638" y="2317384"/>
            <a:ext cx="1156471" cy="115647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836422" y="3844250"/>
            <a:ext cx="1270903" cy="129925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/>
          <a:srcRect l="3042" r="3042"/>
          <a:stretch>
            <a:fillRect/>
          </a:stretch>
        </p:blipFill>
        <p:spPr>
          <a:xfrm>
            <a:off x="9536757" y="5514975"/>
            <a:ext cx="1731925" cy="122866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921121" y="7115111"/>
            <a:ext cx="963198" cy="138589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/>
          <a:srcRect l="17598" t="6813" r="14192" b="9390"/>
          <a:stretch>
            <a:fillRect/>
          </a:stretch>
        </p:blipFill>
        <p:spPr>
          <a:xfrm>
            <a:off x="9670277" y="8791321"/>
            <a:ext cx="1464885" cy="1196751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9836422" y="393981"/>
            <a:ext cx="8678632" cy="1287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86"/>
              </a:lnSpc>
            </a:pPr>
            <a:r>
              <a:rPr lang="en-US" sz="3704">
                <a:solidFill>
                  <a:srgbClr val="FFFFFF"/>
                </a:solidFill>
                <a:latin typeface="Montserrat Extra-Bold"/>
              </a:rPr>
              <a:t>WHAT DO I NEED TO KNOW ABOUT RENTAL PAYMENTS?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711967" y="4834793"/>
            <a:ext cx="5720066" cy="3679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2"/>
              </a:lnSpc>
            </a:pPr>
            <a:r>
              <a:rPr lang="en-US" sz="7001">
                <a:solidFill>
                  <a:srgbClr val="FFFFFF"/>
                </a:solidFill>
                <a:latin typeface="Montserrat Extra-Bold Bold"/>
              </a:rPr>
              <a:t>MONTHLY RENTAL PAYMENTS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571241" y="2326909"/>
            <a:ext cx="6348380" cy="1022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25"/>
              </a:lnSpc>
              <a:spcBef>
                <a:spcPct val="0"/>
              </a:spcBef>
            </a:pPr>
            <a:r>
              <a:rPr lang="en-US" sz="3500">
                <a:solidFill>
                  <a:srgbClr val="FFFFFF"/>
                </a:solidFill>
                <a:latin typeface="Montserrat Extra-Bold"/>
              </a:rPr>
              <a:t>Be aware of due dates and grace periods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571241" y="4239875"/>
            <a:ext cx="3253308" cy="517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25"/>
              </a:lnSpc>
              <a:spcBef>
                <a:spcPct val="0"/>
              </a:spcBef>
            </a:pPr>
            <a:r>
              <a:rPr lang="en-US" sz="3500">
                <a:solidFill>
                  <a:srgbClr val="FFFFFF"/>
                </a:solidFill>
                <a:latin typeface="Montserrat Extra-Bold"/>
              </a:rPr>
              <a:t>Be on time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571241" y="8883284"/>
            <a:ext cx="6874316" cy="1022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25"/>
              </a:lnSpc>
              <a:spcBef>
                <a:spcPct val="0"/>
              </a:spcBef>
            </a:pPr>
            <a:r>
              <a:rPr lang="en-US" sz="3500">
                <a:solidFill>
                  <a:srgbClr val="FFFFFF"/>
                </a:solidFill>
                <a:latin typeface="Montserrat Extra-Bold"/>
              </a:rPr>
              <a:t>Be prepared for rent increase at end of term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571241" y="7470409"/>
            <a:ext cx="6527212" cy="517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25"/>
              </a:lnSpc>
              <a:spcBef>
                <a:spcPct val="0"/>
              </a:spcBef>
            </a:pPr>
            <a:r>
              <a:rPr lang="en-US" sz="3500">
                <a:solidFill>
                  <a:srgbClr val="FFFFFF"/>
                </a:solidFill>
                <a:latin typeface="Montserrat Extra-Bold"/>
              </a:rPr>
              <a:t>Watch out for late fees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571241" y="5370481"/>
            <a:ext cx="6745335" cy="1527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25"/>
              </a:lnSpc>
              <a:spcBef>
                <a:spcPct val="0"/>
              </a:spcBef>
            </a:pPr>
            <a:r>
              <a:rPr lang="en-US" sz="3500">
                <a:solidFill>
                  <a:srgbClr val="FFFFFF"/>
                </a:solidFill>
                <a:latin typeface="Montserrat Extra-Bold"/>
              </a:rPr>
              <a:t>Know what methods are accepted and where they can be made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3" y="3984558"/>
            <a:ext cx="8081551" cy="6400473"/>
            <a:chOff x="0" y="0"/>
            <a:chExt cx="2128474" cy="16857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28474" cy="1685721"/>
            </a:xfrm>
            <a:custGeom>
              <a:avLst/>
              <a:gdLst/>
              <a:ahLst/>
              <a:cxnLst/>
              <a:rect l="l" t="t" r="r" b="b"/>
              <a:pathLst>
                <a:path w="2128474" h="1685721">
                  <a:moveTo>
                    <a:pt x="0" y="0"/>
                  </a:moveTo>
                  <a:lnTo>
                    <a:pt x="2128474" y="0"/>
                  </a:lnTo>
                  <a:lnTo>
                    <a:pt x="2128474" y="1685721"/>
                  </a:lnTo>
                  <a:lnTo>
                    <a:pt x="0" y="1685721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50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l="646" t="21310" r="646"/>
          <a:stretch>
            <a:fillRect/>
          </a:stretch>
        </p:blipFill>
        <p:spPr>
          <a:xfrm>
            <a:off x="-253" y="-37347"/>
            <a:ext cx="8081804" cy="429516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264181" y="579166"/>
            <a:ext cx="1480687" cy="146453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36184" y="4897242"/>
            <a:ext cx="985031" cy="24625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273229" y="1405560"/>
            <a:ext cx="948501" cy="98059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05307" y="5337297"/>
            <a:ext cx="7689734" cy="1665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4"/>
              </a:lnSpc>
            </a:pPr>
            <a:r>
              <a:rPr lang="en-US" sz="5725">
                <a:solidFill>
                  <a:srgbClr val="FFFFFF"/>
                </a:solidFill>
                <a:latin typeface="Montserrat Extra-Bold Bold"/>
              </a:rPr>
              <a:t>Lease </a:t>
            </a:r>
          </a:p>
          <a:p>
            <a:pPr algn="ctr">
              <a:lnSpc>
                <a:spcPts val="6584"/>
              </a:lnSpc>
            </a:pPr>
            <a:r>
              <a:rPr lang="en-US" sz="5725">
                <a:solidFill>
                  <a:srgbClr val="FFFFFF"/>
                </a:solidFill>
                <a:latin typeface="Montserrat Extra-Bold Bold"/>
              </a:rPr>
              <a:t>Agreements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273229" y="426920"/>
            <a:ext cx="6282828" cy="694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94"/>
              </a:lnSpc>
            </a:pPr>
            <a:r>
              <a:rPr lang="en-US" sz="4138">
                <a:solidFill>
                  <a:srgbClr val="000000"/>
                </a:solidFill>
                <a:latin typeface="Montserrat Extra-Bold Bold"/>
              </a:rPr>
              <a:t>THINGS TO KNOW: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389809" y="1389534"/>
            <a:ext cx="5706294" cy="1109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69"/>
              </a:lnSpc>
              <a:spcBef>
                <a:spcPct val="0"/>
              </a:spcBef>
            </a:pPr>
            <a:r>
              <a:rPr lang="en-US" sz="3799">
                <a:solidFill>
                  <a:srgbClr val="000000"/>
                </a:solidFill>
                <a:latin typeface="Montserrat Extra-Bold"/>
              </a:rPr>
              <a:t>Know the duration and terms.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389809" y="2700478"/>
            <a:ext cx="6382343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80"/>
              </a:lnSpc>
              <a:spcBef>
                <a:spcPct val="0"/>
              </a:spcBef>
            </a:pPr>
            <a:r>
              <a:rPr lang="en-US" sz="4070" dirty="0">
                <a:solidFill>
                  <a:srgbClr val="000000"/>
                </a:solidFill>
                <a:latin typeface="Montserrat Extra-Bold"/>
              </a:rPr>
              <a:t>Who is allowed to live with you?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389809" y="7749485"/>
            <a:ext cx="7184175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70"/>
              </a:lnSpc>
              <a:spcBef>
                <a:spcPct val="0"/>
              </a:spcBef>
            </a:pPr>
            <a:r>
              <a:rPr lang="en-US" sz="3800" dirty="0">
                <a:solidFill>
                  <a:srgbClr val="000000"/>
                </a:solidFill>
                <a:latin typeface="Montserrat Extra-Bold"/>
              </a:rPr>
              <a:t>Landlord communication?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389809" y="6513966"/>
            <a:ext cx="5874372" cy="587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0"/>
              </a:lnSpc>
              <a:spcBef>
                <a:spcPct val="0"/>
              </a:spcBef>
            </a:pPr>
            <a:r>
              <a:rPr lang="en-US" sz="4070">
                <a:solidFill>
                  <a:srgbClr val="000000"/>
                </a:solidFill>
                <a:latin typeface="Montserrat Extra-Bold"/>
              </a:rPr>
              <a:t>Are visitors allowed?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389809" y="5129325"/>
            <a:ext cx="6304076" cy="1178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0"/>
              </a:lnSpc>
              <a:spcBef>
                <a:spcPct val="0"/>
              </a:spcBef>
            </a:pPr>
            <a:r>
              <a:rPr lang="en-US" sz="4070">
                <a:solidFill>
                  <a:srgbClr val="000000"/>
                </a:solidFill>
                <a:latin typeface="Montserrat Extra-Bold"/>
              </a:rPr>
              <a:t>Who is responsible for what?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305918" y="4148921"/>
            <a:ext cx="5094548" cy="587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0"/>
              </a:lnSpc>
              <a:spcBef>
                <a:spcPct val="0"/>
              </a:spcBef>
            </a:pPr>
            <a:r>
              <a:rPr lang="en-US" sz="4070">
                <a:solidFill>
                  <a:srgbClr val="000000"/>
                </a:solidFill>
                <a:latin typeface="Montserrat Extra-Bold"/>
              </a:rPr>
              <a:t>Are pets allowed?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273229" y="2671903"/>
            <a:ext cx="948501" cy="98059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260972" y="3938246"/>
            <a:ext cx="948501" cy="980593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260972" y="5146126"/>
            <a:ext cx="948501" cy="980593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260972" y="6307694"/>
            <a:ext cx="948501" cy="98059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273229" y="7574037"/>
            <a:ext cx="948501" cy="98059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0"/>
          <a:srcRect t="65681" r="17160"/>
          <a:stretch>
            <a:fillRect/>
          </a:stretch>
        </p:blipFill>
        <p:spPr>
          <a:xfrm>
            <a:off x="2412426" y="8783230"/>
            <a:ext cx="3275495" cy="135694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2747678" y="8818220"/>
            <a:ext cx="2585685" cy="1284406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2941613" y="6838200"/>
            <a:ext cx="2197817" cy="15715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738"/>
              </a:lnSpc>
            </a:pPr>
            <a:r>
              <a:rPr lang="en-US" sz="9099" dirty="0">
                <a:solidFill>
                  <a:srgbClr val="FFFFFF"/>
                </a:solidFill>
                <a:latin typeface="Finger Paint"/>
              </a:rPr>
              <a:t>101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452759" y="8724099"/>
            <a:ext cx="5811422" cy="1109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70"/>
              </a:lnSpc>
              <a:spcBef>
                <a:spcPct val="0"/>
              </a:spcBef>
            </a:pPr>
            <a:r>
              <a:rPr lang="en-US" sz="3800">
                <a:solidFill>
                  <a:srgbClr val="000000"/>
                </a:solidFill>
                <a:latin typeface="Montserrat Extra-Bold"/>
              </a:rPr>
              <a:t>Lease termination and penalty?</a:t>
            </a:r>
          </a:p>
        </p:txBody>
      </p:sp>
      <p:pic>
        <p:nvPicPr>
          <p:cNvPr id="26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260972" y="8783230"/>
            <a:ext cx="948501" cy="98059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9892" r="13540"/>
          <a:stretch/>
        </p:blipFill>
        <p:spPr>
          <a:xfrm>
            <a:off x="0" y="3476740"/>
            <a:ext cx="18288000" cy="6566944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5400000">
            <a:off x="90540" y="6138115"/>
            <a:ext cx="2782274" cy="0"/>
          </a:xfrm>
          <a:prstGeom prst="line">
            <a:avLst/>
          </a:prstGeom>
          <a:ln w="19050" cap="rnd">
            <a:solidFill>
              <a:srgbClr val="C7D0D8"/>
            </a:solidFill>
            <a:prstDash val="sysDot"/>
            <a:headEnd type="none" w="sm" len="sm"/>
            <a:tailEnd type="oval" w="lg" len="lg"/>
          </a:ln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6915331">
            <a:off x="-143536" y="5409599"/>
            <a:ext cx="1185876" cy="90423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3897249">
            <a:off x="15450751" y="5355356"/>
            <a:ext cx="1078817" cy="60683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481677" y="6654520"/>
            <a:ext cx="1545239" cy="176851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91644">
            <a:off x="1614366" y="4110456"/>
            <a:ext cx="1558249" cy="895285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 rot="-5400000">
            <a:off x="5734957" y="4448372"/>
            <a:ext cx="1167479" cy="0"/>
          </a:xfrm>
          <a:prstGeom prst="line">
            <a:avLst/>
          </a:prstGeom>
          <a:ln w="19050" cap="rnd">
            <a:solidFill>
              <a:srgbClr val="C7D0D8"/>
            </a:solidFill>
            <a:prstDash val="sysDot"/>
            <a:headEnd type="none" w="sm" len="sm"/>
            <a:tailEnd type="oval" w="lg" len="lg"/>
          </a:ln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623678" y="2649957"/>
            <a:ext cx="1418997" cy="1418997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889460" y="447691"/>
            <a:ext cx="3008060" cy="1505049"/>
            <a:chOff x="0" y="0"/>
            <a:chExt cx="4010747" cy="2006733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4"/>
            <a:srcRect t="30117" r="30798" b="8328"/>
            <a:stretch>
              <a:fillRect/>
            </a:stretch>
          </p:blipFill>
          <p:spPr>
            <a:xfrm>
              <a:off x="0" y="0"/>
              <a:ext cx="4010747" cy="2006733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>
            <a:xfrm>
              <a:off x="300053" y="149806"/>
              <a:ext cx="3396828" cy="1687332"/>
            </a:xfrm>
            <a:prstGeom prst="rect">
              <a:avLst/>
            </a:prstGeom>
          </p:spPr>
        </p:pic>
      </p:grpSp>
      <p:sp>
        <p:nvSpPr>
          <p:cNvPr id="13" name="TextBox 13"/>
          <p:cNvSpPr txBox="1"/>
          <p:nvPr/>
        </p:nvSpPr>
        <p:spPr>
          <a:xfrm>
            <a:off x="834197" y="8506638"/>
            <a:ext cx="3118586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FFFFFF"/>
                </a:solidFill>
                <a:latin typeface="Road Race Stamp"/>
              </a:rPr>
              <a:t>CREDIT CHECK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418710" y="3785303"/>
            <a:ext cx="2968630" cy="772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80"/>
              </a:lnSpc>
            </a:pPr>
            <a:r>
              <a:rPr lang="en-US" sz="2200">
                <a:solidFill>
                  <a:srgbClr val="FFFFFF"/>
                </a:solidFill>
                <a:latin typeface="Road Race Stamp"/>
              </a:rPr>
              <a:t>Should I Just Stop and Rent?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9264137" y="7113498"/>
            <a:ext cx="1078730" cy="1309535"/>
          </a:xfrm>
          <a:prstGeom prst="rect">
            <a:avLst/>
          </a:prstGeom>
        </p:spPr>
      </p:pic>
      <p:sp>
        <p:nvSpPr>
          <p:cNvPr id="16" name="AutoShape 16"/>
          <p:cNvSpPr/>
          <p:nvPr/>
        </p:nvSpPr>
        <p:spPr>
          <a:xfrm rot="-5400000">
            <a:off x="9059132" y="5748832"/>
            <a:ext cx="2003710" cy="0"/>
          </a:xfrm>
          <a:prstGeom prst="line">
            <a:avLst/>
          </a:prstGeom>
          <a:ln w="19050" cap="rnd">
            <a:solidFill>
              <a:srgbClr val="C7D0D8"/>
            </a:solidFill>
            <a:prstDash val="sysDot"/>
            <a:headEnd type="none" w="sm" len="sm"/>
            <a:tailEnd type="oval" w="lg" len="lg"/>
          </a:ln>
        </p:spPr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0342867" y="3710085"/>
            <a:ext cx="1411085" cy="1331551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0406741" y="5149527"/>
            <a:ext cx="3331173" cy="772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80"/>
              </a:lnSpc>
            </a:pPr>
            <a:r>
              <a:rPr lang="en-US" sz="2200">
                <a:solidFill>
                  <a:srgbClr val="FFFFFF"/>
                </a:solidFill>
                <a:latin typeface="Road Race Stamp"/>
              </a:rPr>
              <a:t>Buying a Home Can create future wealth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5866601" y="5197152"/>
            <a:ext cx="923242" cy="923242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7604245" y="5139902"/>
            <a:ext cx="2218307" cy="136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28"/>
              </a:lnSpc>
            </a:pPr>
            <a:r>
              <a:rPr lang="en-US" sz="1948">
                <a:solidFill>
                  <a:srgbClr val="FFFFFF"/>
                </a:solidFill>
                <a:latin typeface="Open Sans Light"/>
              </a:rPr>
              <a:t>Fun Fact:</a:t>
            </a:r>
          </a:p>
          <a:p>
            <a:pPr>
              <a:lnSpc>
                <a:spcPts val="2728"/>
              </a:lnSpc>
            </a:pPr>
            <a:r>
              <a:rPr lang="en-US" sz="1948">
                <a:solidFill>
                  <a:srgbClr val="FFFFFF"/>
                </a:solidFill>
                <a:latin typeface="Open Sans Light"/>
              </a:rPr>
              <a:t>Renting a home doesn't build </a:t>
            </a:r>
          </a:p>
          <a:p>
            <a:pPr>
              <a:lnSpc>
                <a:spcPts val="2728"/>
              </a:lnSpc>
            </a:pPr>
            <a:r>
              <a:rPr lang="en-US" sz="1948">
                <a:solidFill>
                  <a:srgbClr val="FFFFFF"/>
                </a:solidFill>
                <a:latin typeface="Open Sans Light"/>
              </a:rPr>
              <a:t>any equity for you</a:t>
            </a: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7030679" y="5260568"/>
            <a:ext cx="480124" cy="480124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>
            <a:off x="6470175" y="457216"/>
            <a:ext cx="5347651" cy="2521321"/>
            <a:chOff x="0" y="0"/>
            <a:chExt cx="7130201" cy="3361761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7130201" cy="3361761"/>
              <a:chOff x="0" y="0"/>
              <a:chExt cx="13468171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-12700" y="-12700"/>
                <a:ext cx="13493572" cy="6375400"/>
              </a:xfrm>
              <a:custGeom>
                <a:avLst/>
                <a:gdLst/>
                <a:ahLst/>
                <a:cxnLst/>
                <a:rect l="l" t="t" r="r" b="b"/>
                <a:pathLst>
                  <a:path w="13493572" h="6375400">
                    <a:moveTo>
                      <a:pt x="12631241" y="0"/>
                    </a:moveTo>
                    <a:lnTo>
                      <a:pt x="862330" y="0"/>
                    </a:lnTo>
                    <a:cubicBezTo>
                      <a:pt x="389890" y="0"/>
                      <a:pt x="0" y="389890"/>
                      <a:pt x="0" y="862330"/>
                    </a:cubicBezTo>
                    <a:lnTo>
                      <a:pt x="0" y="5513070"/>
                    </a:lnTo>
                    <a:cubicBezTo>
                      <a:pt x="0" y="5985510"/>
                      <a:pt x="389890" y="6375400"/>
                      <a:pt x="862330" y="6375400"/>
                    </a:cubicBezTo>
                    <a:lnTo>
                      <a:pt x="12631241" y="6375400"/>
                    </a:lnTo>
                    <a:cubicBezTo>
                      <a:pt x="13103681" y="6375400"/>
                      <a:pt x="13493572" y="5985510"/>
                      <a:pt x="13493572" y="5513070"/>
                    </a:cubicBezTo>
                    <a:lnTo>
                      <a:pt x="13493572" y="862330"/>
                    </a:lnTo>
                    <a:cubicBezTo>
                      <a:pt x="13493570" y="389890"/>
                      <a:pt x="13103681" y="0"/>
                      <a:pt x="12631241" y="0"/>
                    </a:cubicBezTo>
                    <a:close/>
                    <a:moveTo>
                      <a:pt x="13303070" y="927100"/>
                    </a:moveTo>
                    <a:lnTo>
                      <a:pt x="13303070" y="5513070"/>
                    </a:lnTo>
                    <a:cubicBezTo>
                      <a:pt x="13303070" y="5880100"/>
                      <a:pt x="12998271" y="6184900"/>
                      <a:pt x="12631241" y="6184900"/>
                    </a:cubicBezTo>
                    <a:lnTo>
                      <a:pt x="862330" y="6184900"/>
                    </a:lnTo>
                    <a:cubicBezTo>
                      <a:pt x="495300" y="6184900"/>
                      <a:pt x="190500" y="5880100"/>
                      <a:pt x="190500" y="5513070"/>
                    </a:cubicBezTo>
                    <a:lnTo>
                      <a:pt x="190500" y="862330"/>
                    </a:lnTo>
                    <a:cubicBezTo>
                      <a:pt x="190500" y="495300"/>
                      <a:pt x="495300" y="190500"/>
                      <a:pt x="862330" y="190500"/>
                    </a:cubicBezTo>
                    <a:lnTo>
                      <a:pt x="12631241" y="190500"/>
                    </a:lnTo>
                    <a:cubicBezTo>
                      <a:pt x="12998271" y="190500"/>
                      <a:pt x="13303070" y="495300"/>
                      <a:pt x="13303070" y="862330"/>
                    </a:cubicBezTo>
                    <a:lnTo>
                      <a:pt x="13303070" y="92710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rcRect/>
            <a:stretch>
              <a:fillRect/>
            </a:stretch>
          </p:blipFill>
          <p:spPr>
            <a:xfrm>
              <a:off x="622879" y="677514"/>
              <a:ext cx="2539564" cy="2403062"/>
            </a:xfrm>
            <a:prstGeom prst="rect">
              <a:avLst/>
            </a:prstGeom>
          </p:spPr>
        </p:pic>
        <p:sp>
          <p:nvSpPr>
            <p:cNvPr id="26" name="TextBox 26"/>
            <p:cNvSpPr txBox="1"/>
            <p:nvPr/>
          </p:nvSpPr>
          <p:spPr>
            <a:xfrm>
              <a:off x="2312347" y="375956"/>
              <a:ext cx="4146753" cy="2638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5174"/>
                </a:lnSpc>
              </a:pPr>
              <a:r>
                <a:rPr lang="en-US" sz="4500">
                  <a:solidFill>
                    <a:srgbClr val="FFFFFF"/>
                  </a:solidFill>
                  <a:latin typeface="Prata"/>
                </a:rPr>
                <a:t>LEADING YOU HOME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56524" y="0"/>
            <a:ext cx="6740782" cy="10287000"/>
            <a:chOff x="0" y="0"/>
            <a:chExt cx="1775350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75350" cy="2709333"/>
            </a:xfrm>
            <a:custGeom>
              <a:avLst/>
              <a:gdLst/>
              <a:ahLst/>
              <a:cxnLst/>
              <a:rect l="l" t="t" r="r" b="b"/>
              <a:pathLst>
                <a:path w="1775350" h="2709333">
                  <a:moveTo>
                    <a:pt x="0" y="0"/>
                  </a:moveTo>
                  <a:lnTo>
                    <a:pt x="1775350" y="0"/>
                  </a:lnTo>
                  <a:lnTo>
                    <a:pt x="177535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50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749318" y="465810"/>
            <a:ext cx="1138197" cy="112578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l="5703" r="1162"/>
          <a:stretch>
            <a:fillRect/>
          </a:stretch>
        </p:blipFill>
        <p:spPr>
          <a:xfrm>
            <a:off x="438846" y="1927281"/>
            <a:ext cx="8604450" cy="576108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 t="65681" r="17160"/>
          <a:stretch>
            <a:fillRect/>
          </a:stretch>
        </p:blipFill>
        <p:spPr>
          <a:xfrm>
            <a:off x="3103323" y="8639481"/>
            <a:ext cx="3275495" cy="135694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448227" y="8675748"/>
            <a:ext cx="2585685" cy="128440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09495" y="9885387"/>
            <a:ext cx="493711" cy="36534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48111" y="342681"/>
            <a:ext cx="985031" cy="24625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968427" y="7182415"/>
            <a:ext cx="1633973" cy="204886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48809" y="3993822"/>
            <a:ext cx="2184333" cy="217614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9658086" y="4807822"/>
            <a:ext cx="2254653" cy="159798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9856160" y="2432666"/>
            <a:ext cx="1858505" cy="185850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2103274" y="4593897"/>
            <a:ext cx="5170747" cy="572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63"/>
              </a:lnSpc>
            </a:pPr>
            <a:r>
              <a:rPr lang="en-US" sz="3330" dirty="0">
                <a:solidFill>
                  <a:srgbClr val="004AAD"/>
                </a:solidFill>
                <a:latin typeface="Montserrat Classic"/>
              </a:rPr>
              <a:t>Improves Credit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103274" y="5277413"/>
            <a:ext cx="6030680" cy="1190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82"/>
              </a:lnSpc>
            </a:pPr>
            <a:r>
              <a:rPr lang="en-US" sz="2272" dirty="0">
                <a:solidFill>
                  <a:srgbClr val="004AAD"/>
                </a:solidFill>
                <a:latin typeface="Montserrat Bold"/>
              </a:rPr>
              <a:t>The better your credit is the better quote you will receive on your homeowners or vehicle rate?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147670" y="7096107"/>
            <a:ext cx="5170747" cy="572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63"/>
              </a:lnSpc>
            </a:pPr>
            <a:r>
              <a:rPr lang="en-US" sz="3330">
                <a:solidFill>
                  <a:srgbClr val="004AAD"/>
                </a:solidFill>
                <a:latin typeface="Montserrat Classic"/>
              </a:rPr>
              <a:t>Freedom to Personalize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147670" y="7783030"/>
            <a:ext cx="6030680" cy="790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82"/>
              </a:lnSpc>
            </a:pPr>
            <a:r>
              <a:rPr lang="en-US" sz="2272" dirty="0">
                <a:solidFill>
                  <a:srgbClr val="004AAD"/>
                </a:solidFill>
                <a:latin typeface="Montserrat Bold"/>
              </a:rPr>
              <a:t>You can make improvements to personalize the home you own?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088553" y="2221030"/>
            <a:ext cx="5170747" cy="572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63"/>
              </a:lnSpc>
            </a:pPr>
            <a:r>
              <a:rPr lang="en-US" sz="3330">
                <a:solidFill>
                  <a:srgbClr val="004AAD"/>
                </a:solidFill>
                <a:latin typeface="Montserrat Classic"/>
              </a:rPr>
              <a:t>Equity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103274" y="2908554"/>
            <a:ext cx="6030680" cy="1610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82"/>
              </a:lnSpc>
            </a:pPr>
            <a:r>
              <a:rPr lang="en-US" sz="2272" dirty="0">
                <a:solidFill>
                  <a:srgbClr val="004AAD"/>
                </a:solidFill>
                <a:latin typeface="Montserrat Bold"/>
              </a:rPr>
              <a:t>By owning a home you are constantly building equity in your home every time you make a payment? Renting does not build equity for you?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540976" y="830585"/>
            <a:ext cx="8335676" cy="82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69"/>
              </a:lnSpc>
            </a:pPr>
            <a:r>
              <a:rPr lang="en-US" sz="5625">
                <a:solidFill>
                  <a:srgbClr val="FFFFFF"/>
                </a:solidFill>
                <a:latin typeface="Montserrat Extra-Bold"/>
              </a:rPr>
              <a:t>Buying a home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296186" y="612890"/>
            <a:ext cx="6740782" cy="1109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53"/>
              </a:lnSpc>
            </a:pPr>
            <a:r>
              <a:rPr lang="en-US" sz="6466" dirty="0">
                <a:solidFill>
                  <a:srgbClr val="000000"/>
                </a:solidFill>
                <a:latin typeface="Montserrat Extra-Bold"/>
              </a:rPr>
              <a:t>Did you know?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15081" r="8467" b="15081"/>
          <a:stretch>
            <a:fillRect/>
          </a:stretch>
        </p:blipFill>
        <p:spPr>
          <a:xfrm>
            <a:off x="-253" y="0"/>
            <a:ext cx="8081804" cy="410824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3852898"/>
            <a:ext cx="8081551" cy="6400473"/>
            <a:chOff x="0" y="0"/>
            <a:chExt cx="2128474" cy="168572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28474" cy="1685721"/>
            </a:xfrm>
            <a:custGeom>
              <a:avLst/>
              <a:gdLst/>
              <a:ahLst/>
              <a:cxnLst/>
              <a:rect l="l" t="t" r="r" b="b"/>
              <a:pathLst>
                <a:path w="2128474" h="1685721">
                  <a:moveTo>
                    <a:pt x="0" y="0"/>
                  </a:moveTo>
                  <a:lnTo>
                    <a:pt x="2128474" y="0"/>
                  </a:lnTo>
                  <a:lnTo>
                    <a:pt x="2128474" y="1685721"/>
                  </a:lnTo>
                  <a:lnTo>
                    <a:pt x="0" y="1685721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50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264181" y="579166"/>
            <a:ext cx="1480687" cy="146453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91817" y="4114796"/>
            <a:ext cx="985031" cy="24625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25785" y="7629934"/>
            <a:ext cx="1605830" cy="160583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838361" y="1615771"/>
            <a:ext cx="1249506" cy="149865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674227" y="3740142"/>
            <a:ext cx="1413639" cy="140335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674227" y="5652733"/>
            <a:ext cx="1468217" cy="15374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611849" y="8063661"/>
            <a:ext cx="1745507" cy="1326585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615476" y="4389629"/>
            <a:ext cx="6850346" cy="2693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44"/>
              </a:lnSpc>
            </a:pPr>
            <a:r>
              <a:rPr lang="en-US" sz="6125" dirty="0">
                <a:solidFill>
                  <a:srgbClr val="FFFFFF"/>
                </a:solidFill>
                <a:latin typeface="Montserrat Extra-Bold Bold"/>
              </a:rPr>
              <a:t>Why use a REALTOR</a:t>
            </a:r>
            <a:r>
              <a:rPr lang="en-US" sz="6125" baseline="30000" dirty="0">
                <a:solidFill>
                  <a:srgbClr val="FFFFFF"/>
                </a:solidFill>
                <a:latin typeface="Montserrat Extra-Bold Bold"/>
              </a:rPr>
              <a:t>®</a:t>
            </a:r>
            <a:r>
              <a:rPr lang="en-US" sz="6125" dirty="0">
                <a:solidFill>
                  <a:srgbClr val="FFFFFF"/>
                </a:solidFill>
                <a:latin typeface="Montserrat Extra-Bold Bold"/>
              </a:rPr>
              <a:t> to purchase?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995143" y="7684937"/>
            <a:ext cx="5729960" cy="25072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63"/>
              </a:lnSpc>
              <a:spcBef>
                <a:spcPct val="0"/>
              </a:spcBef>
            </a:pPr>
            <a:r>
              <a:rPr lang="en-US" sz="2331" dirty="0">
                <a:solidFill>
                  <a:srgbClr val="FFFFFF"/>
                </a:solidFill>
                <a:latin typeface="Montserrat"/>
              </a:rPr>
              <a:t>REALTOR</a:t>
            </a:r>
            <a:r>
              <a:rPr lang="en-US" sz="2331" baseline="30000" dirty="0">
                <a:solidFill>
                  <a:srgbClr val="FFFFFF"/>
                </a:solidFill>
                <a:latin typeface="Montserrat"/>
              </a:rPr>
              <a:t>®</a:t>
            </a:r>
          </a:p>
          <a:p>
            <a:pPr>
              <a:lnSpc>
                <a:spcPts val="3263"/>
              </a:lnSpc>
              <a:spcBef>
                <a:spcPct val="0"/>
              </a:spcBef>
            </a:pPr>
            <a:r>
              <a:rPr lang="en-US" sz="2331" dirty="0">
                <a:solidFill>
                  <a:srgbClr val="FFFFFF"/>
                </a:solidFill>
                <a:latin typeface="Montserrat"/>
              </a:rPr>
              <a:t>A member of the National Association of REALTORS</a:t>
            </a:r>
            <a:r>
              <a:rPr lang="en-US" sz="2331" baseline="30000" dirty="0">
                <a:solidFill>
                  <a:srgbClr val="FFFFFF"/>
                </a:solidFill>
                <a:latin typeface="Montserrat"/>
              </a:rPr>
              <a:t>®</a:t>
            </a:r>
            <a:r>
              <a:rPr lang="en-US" sz="2331" dirty="0">
                <a:solidFill>
                  <a:srgbClr val="FFFFFF"/>
                </a:solidFill>
                <a:latin typeface="Montserrat"/>
              </a:rPr>
              <a:t> who acts as an agent for the sale and purchase of buildings and land</a:t>
            </a:r>
          </a:p>
          <a:p>
            <a:pPr>
              <a:lnSpc>
                <a:spcPts val="3263"/>
              </a:lnSpc>
              <a:spcBef>
                <a:spcPct val="0"/>
              </a:spcBef>
            </a:pPr>
            <a:endParaRPr lang="en-US" sz="2331" dirty="0">
              <a:solidFill>
                <a:srgbClr val="FFFFFF"/>
              </a:solidFill>
              <a:latin typeface="Montserrat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0142445" y="333725"/>
            <a:ext cx="4649084" cy="694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94"/>
              </a:lnSpc>
            </a:pPr>
            <a:r>
              <a:rPr lang="en-US" sz="4138">
                <a:solidFill>
                  <a:srgbClr val="000000"/>
                </a:solidFill>
                <a:latin typeface="Montserrat Extra-Bold Bold"/>
              </a:rPr>
              <a:t>SERVICES: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482112" y="2033111"/>
            <a:ext cx="5595228" cy="1088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97"/>
              </a:lnSpc>
            </a:pPr>
            <a:r>
              <a:rPr lang="en-US" sz="2069" dirty="0">
                <a:solidFill>
                  <a:srgbClr val="000000"/>
                </a:solidFill>
                <a:latin typeface="Montserrat Bold"/>
              </a:rPr>
              <a:t>They have an extensive amount of knowledge to get you through the process,  forms, contracts, etc.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419734" y="3409704"/>
            <a:ext cx="7230850" cy="56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0"/>
              </a:lnSpc>
            </a:pPr>
            <a:r>
              <a:rPr lang="en-US" sz="3300">
                <a:solidFill>
                  <a:srgbClr val="000000"/>
                </a:solidFill>
                <a:latin typeface="Montserrat Classic"/>
              </a:rPr>
              <a:t>SEARCHING POWER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482112" y="4076756"/>
            <a:ext cx="5595228" cy="6999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97"/>
              </a:lnSpc>
            </a:pPr>
            <a:r>
              <a:rPr lang="en-US" sz="2069">
                <a:solidFill>
                  <a:srgbClr val="000000"/>
                </a:solidFill>
                <a:latin typeface="Montserrat Bold"/>
              </a:rPr>
              <a:t>REALTORS® are equipped with the latest tools to help find the perfect house.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419734" y="5437497"/>
            <a:ext cx="5933867" cy="56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0"/>
              </a:lnSpc>
            </a:pPr>
            <a:r>
              <a:rPr lang="en-US" sz="3300">
                <a:solidFill>
                  <a:srgbClr val="000000"/>
                </a:solidFill>
                <a:latin typeface="Montserrat Classic"/>
              </a:rPr>
              <a:t>NEGOTIATING CONTRACTS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419734" y="6058527"/>
            <a:ext cx="5844447" cy="1460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97"/>
              </a:lnSpc>
            </a:pPr>
            <a:r>
              <a:rPr lang="en-US" sz="2069" dirty="0">
                <a:solidFill>
                  <a:srgbClr val="000000"/>
                </a:solidFill>
                <a:latin typeface="Montserrat Bold"/>
              </a:rPr>
              <a:t>Let's face it, when it comes to negotiating a contract, it can be challenging. Rest assured your agent will have your back and guide you through that.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419734" y="1469231"/>
            <a:ext cx="4649084" cy="56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0"/>
              </a:lnSpc>
            </a:pPr>
            <a:r>
              <a:rPr lang="en-US" sz="3300">
                <a:solidFill>
                  <a:srgbClr val="000000"/>
                </a:solidFill>
                <a:latin typeface="Montserrat Classic"/>
              </a:rPr>
              <a:t>KNOWLEDGE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482112" y="7748383"/>
            <a:ext cx="4649084" cy="56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0"/>
              </a:lnSpc>
            </a:pPr>
            <a:r>
              <a:rPr lang="en-US" sz="3300">
                <a:solidFill>
                  <a:srgbClr val="000000"/>
                </a:solidFill>
                <a:latin typeface="Montserrat Classic"/>
              </a:rPr>
              <a:t>YOUR FRIEND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482112" y="8369413"/>
            <a:ext cx="5595228" cy="1088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97"/>
              </a:lnSpc>
            </a:pPr>
            <a:r>
              <a:rPr lang="en-US" sz="2069" dirty="0">
                <a:solidFill>
                  <a:srgbClr val="000000"/>
                </a:solidFill>
                <a:latin typeface="Montserrat Bold"/>
              </a:rPr>
              <a:t>Your REALTOR® will be your friend, consultant, data analyst and more, all rolled into one person.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5124" b="25754"/>
          <a:stretch>
            <a:fillRect/>
          </a:stretch>
        </p:blipFill>
        <p:spPr>
          <a:xfrm>
            <a:off x="-253" y="-37347"/>
            <a:ext cx="8081804" cy="410824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3889774"/>
            <a:ext cx="8081551" cy="6400473"/>
            <a:chOff x="0" y="0"/>
            <a:chExt cx="2128474" cy="168572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28474" cy="1685721"/>
            </a:xfrm>
            <a:custGeom>
              <a:avLst/>
              <a:gdLst/>
              <a:ahLst/>
              <a:cxnLst/>
              <a:rect l="l" t="t" r="r" b="b"/>
              <a:pathLst>
                <a:path w="2128474" h="1685721">
                  <a:moveTo>
                    <a:pt x="0" y="0"/>
                  </a:moveTo>
                  <a:lnTo>
                    <a:pt x="2128474" y="0"/>
                  </a:lnTo>
                  <a:lnTo>
                    <a:pt x="2128474" y="1685721"/>
                  </a:lnTo>
                  <a:lnTo>
                    <a:pt x="0" y="1685721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50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264181" y="579166"/>
            <a:ext cx="1480687" cy="146453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91817" y="4114796"/>
            <a:ext cx="985031" cy="24625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3027" y="7298680"/>
            <a:ext cx="1891347" cy="189134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353210" y="1795097"/>
            <a:ext cx="2432686" cy="21286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513628" y="4668131"/>
            <a:ext cx="2111852" cy="21118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/>
          <a:srcRect l="2715" r="2316"/>
          <a:stretch>
            <a:fillRect/>
          </a:stretch>
        </p:blipFill>
        <p:spPr>
          <a:xfrm>
            <a:off x="8353210" y="7524416"/>
            <a:ext cx="2541505" cy="1782987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52400" y="4593415"/>
            <a:ext cx="7772399" cy="22099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54"/>
              </a:lnSpc>
            </a:pPr>
            <a:r>
              <a:rPr lang="en-US" sz="7525" dirty="0">
                <a:solidFill>
                  <a:srgbClr val="FFFFFF"/>
                </a:solidFill>
                <a:latin typeface="Montserrat Extra-Bold Bold"/>
              </a:rPr>
              <a:t>Why get</a:t>
            </a:r>
          </a:p>
          <a:p>
            <a:pPr algn="ctr">
              <a:lnSpc>
                <a:spcPts val="8654"/>
              </a:lnSpc>
            </a:pPr>
            <a:r>
              <a:rPr lang="en-US" sz="7525" dirty="0">
                <a:solidFill>
                  <a:srgbClr val="FFFFFF"/>
                </a:solidFill>
                <a:latin typeface="Montserrat Extra-Bold Bold"/>
              </a:rPr>
              <a:t>pre-approved?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160613" y="7700114"/>
            <a:ext cx="5194446" cy="1326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43"/>
              </a:lnSpc>
              <a:spcBef>
                <a:spcPct val="0"/>
              </a:spcBef>
            </a:pPr>
            <a:r>
              <a:rPr lang="en-US" sz="2531" dirty="0">
                <a:solidFill>
                  <a:srgbClr val="FFFFFF"/>
                </a:solidFill>
                <a:latin typeface="Montserrat Bold"/>
              </a:rPr>
              <a:t>Most sellers will not accept an offer unless you have been </a:t>
            </a:r>
          </a:p>
          <a:p>
            <a:pPr>
              <a:lnSpc>
                <a:spcPts val="3543"/>
              </a:lnSpc>
              <a:spcBef>
                <a:spcPct val="0"/>
              </a:spcBef>
            </a:pPr>
            <a:r>
              <a:rPr lang="en-US" sz="2531" dirty="0">
                <a:solidFill>
                  <a:srgbClr val="FFFFFF"/>
                </a:solidFill>
                <a:latin typeface="Montserrat Bold"/>
              </a:rPr>
              <a:t>pre-approved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785896" y="333725"/>
            <a:ext cx="4649084" cy="694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94"/>
              </a:lnSpc>
            </a:pPr>
            <a:r>
              <a:rPr lang="en-US" sz="4138">
                <a:solidFill>
                  <a:srgbClr val="000000"/>
                </a:solidFill>
                <a:latin typeface="Montserrat Extra-Bold Bold"/>
              </a:rPr>
              <a:t>TOP REASONS: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062121" y="5118267"/>
            <a:ext cx="7230850" cy="1144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0"/>
              </a:lnSpc>
            </a:pPr>
            <a:r>
              <a:rPr lang="en-US" sz="3300">
                <a:solidFill>
                  <a:srgbClr val="000000"/>
                </a:solidFill>
                <a:latin typeface="Montserrat Classic"/>
              </a:rPr>
              <a:t>ESTABLISH A RELATIONSHIP WITH A BANKER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170941" y="7464096"/>
            <a:ext cx="6278859" cy="1725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20"/>
              </a:lnSpc>
            </a:pPr>
            <a:r>
              <a:rPr lang="en-US" sz="3300" dirty="0">
                <a:solidFill>
                  <a:srgbClr val="000000"/>
                </a:solidFill>
                <a:latin typeface="Montserrat Classic"/>
              </a:rPr>
              <a:t>LETS THE SELLER KNOW YOU’RE SERIOUS AND READY TO BUY!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062121" y="2133795"/>
            <a:ext cx="6924605" cy="1144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0"/>
              </a:lnSpc>
            </a:pPr>
            <a:r>
              <a:rPr lang="en-US" sz="3300">
                <a:solidFill>
                  <a:srgbClr val="000000"/>
                </a:solidFill>
                <a:latin typeface="Montserrat Classic"/>
              </a:rPr>
              <a:t>ESTABLISH YOUR PURCHASING BUDGET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320856" y="742172"/>
            <a:ext cx="7646289" cy="1323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349"/>
              </a:lnSpc>
            </a:pPr>
            <a:r>
              <a:rPr lang="en-US" sz="9000">
                <a:solidFill>
                  <a:srgbClr val="FFFFFF"/>
                </a:solidFill>
                <a:latin typeface="Prata"/>
              </a:rPr>
              <a:t>OBJECTIVE</a:t>
            </a:r>
          </a:p>
        </p:txBody>
      </p:sp>
      <p:sp>
        <p:nvSpPr>
          <p:cNvPr id="3" name="AutoShape 3"/>
          <p:cNvSpPr/>
          <p:nvPr/>
        </p:nvSpPr>
        <p:spPr>
          <a:xfrm>
            <a:off x="5320856" y="2066147"/>
            <a:ext cx="7224793" cy="0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449369" y="8380031"/>
            <a:ext cx="7315200" cy="13716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272014" y="8380031"/>
            <a:ext cx="7315200" cy="13716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490180" y="4342844"/>
            <a:ext cx="4788428" cy="323218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011851" y="2995057"/>
            <a:ext cx="12264298" cy="1347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37"/>
              </a:lnSpc>
            </a:pPr>
            <a:r>
              <a:rPr lang="en-US" sz="3750" spc="187">
                <a:solidFill>
                  <a:srgbClr val="FFFFFF"/>
                </a:solidFill>
                <a:latin typeface="Josefin Sans"/>
              </a:rPr>
              <a:t>Home Buyer education that will provide guidance to young adults on the topics of: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560816" y="4933394"/>
            <a:ext cx="7681632" cy="2604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61048" lvl="1" indent="-380524">
              <a:lnSpc>
                <a:spcPts val="5111"/>
              </a:lnSpc>
              <a:buFont typeface="Arial"/>
              <a:buChar char="•"/>
            </a:pPr>
            <a:r>
              <a:rPr lang="en-US" sz="3525" spc="528">
                <a:solidFill>
                  <a:srgbClr val="FFFFFF"/>
                </a:solidFill>
                <a:latin typeface="Josefin Sans Bold"/>
              </a:rPr>
              <a:t>ESTABLISHING CREDIT</a:t>
            </a:r>
          </a:p>
          <a:p>
            <a:pPr marL="761048" lvl="1" indent="-380524">
              <a:lnSpc>
                <a:spcPts val="5111"/>
              </a:lnSpc>
              <a:buFont typeface="Arial"/>
              <a:buChar char="•"/>
            </a:pPr>
            <a:r>
              <a:rPr lang="en-US" sz="3525" spc="528">
                <a:solidFill>
                  <a:srgbClr val="FFFFFF"/>
                </a:solidFill>
                <a:latin typeface="Josefin Sans Bold"/>
              </a:rPr>
              <a:t>RENTING A HOME</a:t>
            </a:r>
          </a:p>
          <a:p>
            <a:pPr marL="761048" lvl="1" indent="-380524">
              <a:lnSpc>
                <a:spcPts val="5111"/>
              </a:lnSpc>
              <a:buFont typeface="Arial"/>
              <a:buChar char="•"/>
            </a:pPr>
            <a:r>
              <a:rPr lang="en-US" sz="3525" spc="528">
                <a:solidFill>
                  <a:srgbClr val="FFFFFF"/>
                </a:solidFill>
                <a:latin typeface="Josefin Sans Bold"/>
              </a:rPr>
              <a:t>BUYING A HOME</a:t>
            </a:r>
          </a:p>
          <a:p>
            <a:pPr marL="761048" lvl="1" indent="-380524" algn="l">
              <a:lnSpc>
                <a:spcPts val="5111"/>
              </a:lnSpc>
              <a:buFont typeface="Arial"/>
              <a:buChar char="•"/>
            </a:pPr>
            <a:r>
              <a:rPr lang="en-US" sz="3525" spc="528">
                <a:solidFill>
                  <a:srgbClr val="FFFFFF"/>
                </a:solidFill>
                <a:latin typeface="Josefin Sans Bold"/>
              </a:rPr>
              <a:t>SELLING A HOME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011851" y="8388604"/>
            <a:ext cx="12264298" cy="1363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37"/>
              </a:lnSpc>
            </a:pPr>
            <a:r>
              <a:rPr lang="en-US" sz="3750" spc="187">
                <a:solidFill>
                  <a:srgbClr val="004AAD"/>
                </a:solidFill>
                <a:latin typeface="Josefin Sans Bold"/>
              </a:rPr>
              <a:t>Ultimately the objective is to teach young adults how real estate can help them build wealth.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9892" r="13540"/>
          <a:stretch/>
        </p:blipFill>
        <p:spPr>
          <a:xfrm>
            <a:off x="0" y="3476740"/>
            <a:ext cx="18288000" cy="6566944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5400000">
            <a:off x="90540" y="6138115"/>
            <a:ext cx="2782274" cy="0"/>
          </a:xfrm>
          <a:prstGeom prst="line">
            <a:avLst/>
          </a:prstGeom>
          <a:ln w="19050" cap="rnd">
            <a:solidFill>
              <a:srgbClr val="C7D0D8"/>
            </a:solidFill>
            <a:prstDash val="sysDot"/>
            <a:headEnd type="none" w="sm" len="sm"/>
            <a:tailEnd type="oval" w="lg" len="lg"/>
          </a:ln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6915331">
            <a:off x="-143536" y="5409599"/>
            <a:ext cx="1185876" cy="90423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3897249">
            <a:off x="15450751" y="5355356"/>
            <a:ext cx="1078817" cy="60683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481677" y="6654520"/>
            <a:ext cx="1545239" cy="176851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91644">
            <a:off x="1614366" y="4110456"/>
            <a:ext cx="1558249" cy="895285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 rot="-5400000">
            <a:off x="5592082" y="4490444"/>
            <a:ext cx="1167479" cy="0"/>
          </a:xfrm>
          <a:prstGeom prst="line">
            <a:avLst/>
          </a:prstGeom>
          <a:ln w="19050" cap="rnd">
            <a:solidFill>
              <a:srgbClr val="C7D0D8"/>
            </a:solidFill>
            <a:prstDash val="sysDot"/>
            <a:headEnd type="none" w="sm" len="sm"/>
            <a:tailEnd type="oval" w="lg" len="lg"/>
          </a:ln>
        </p:spPr>
      </p:sp>
      <p:grpSp>
        <p:nvGrpSpPr>
          <p:cNvPr id="9" name="Group 9"/>
          <p:cNvGrpSpPr/>
          <p:nvPr/>
        </p:nvGrpSpPr>
        <p:grpSpPr>
          <a:xfrm>
            <a:off x="750267" y="447691"/>
            <a:ext cx="3008060" cy="1505049"/>
            <a:chOff x="0" y="0"/>
            <a:chExt cx="4010747" cy="2006733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2"/>
            <a:srcRect t="30117" r="30798" b="8328"/>
            <a:stretch>
              <a:fillRect/>
            </a:stretch>
          </p:blipFill>
          <p:spPr>
            <a:xfrm>
              <a:off x="0" y="0"/>
              <a:ext cx="4010747" cy="2006733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300053" y="149806"/>
              <a:ext cx="3396828" cy="1687332"/>
            </a:xfrm>
            <a:prstGeom prst="rect">
              <a:avLst/>
            </a:prstGeom>
          </p:spPr>
        </p:pic>
      </p:grpSp>
      <p:sp>
        <p:nvSpPr>
          <p:cNvPr id="12" name="TextBox 12"/>
          <p:cNvSpPr txBox="1"/>
          <p:nvPr/>
        </p:nvSpPr>
        <p:spPr>
          <a:xfrm>
            <a:off x="834197" y="8506638"/>
            <a:ext cx="3118586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FFFFFF"/>
                </a:solidFill>
                <a:latin typeface="Road Race Stamp"/>
              </a:rPr>
              <a:t>CREDIT CHECK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385808" y="5999753"/>
            <a:ext cx="1078730" cy="1309535"/>
          </a:xfrm>
          <a:prstGeom prst="rect">
            <a:avLst/>
          </a:prstGeom>
        </p:spPr>
      </p:pic>
      <p:sp>
        <p:nvSpPr>
          <p:cNvPr id="14" name="AutoShape 14"/>
          <p:cNvSpPr/>
          <p:nvPr/>
        </p:nvSpPr>
        <p:spPr>
          <a:xfrm rot="-5400000">
            <a:off x="8779691" y="6063460"/>
            <a:ext cx="2066673" cy="0"/>
          </a:xfrm>
          <a:prstGeom prst="line">
            <a:avLst/>
          </a:prstGeom>
          <a:ln w="19050" cap="rnd">
            <a:solidFill>
              <a:srgbClr val="C7D0D8"/>
            </a:solidFill>
            <a:prstDash val="sysDot"/>
            <a:headEnd type="none" w="sm" len="sm"/>
            <a:tailEnd type="oval" w="lg" len="lg"/>
          </a:ln>
        </p:spPr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866601" y="5197152"/>
            <a:ext cx="923242" cy="923242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7604245" y="5139902"/>
            <a:ext cx="1829022" cy="1712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28"/>
              </a:lnSpc>
            </a:pPr>
            <a:r>
              <a:rPr lang="en-US" sz="1948">
                <a:solidFill>
                  <a:srgbClr val="FFFFFF"/>
                </a:solidFill>
                <a:latin typeface="Open Sans Light"/>
              </a:rPr>
              <a:t>Fun Fact:</a:t>
            </a:r>
          </a:p>
          <a:p>
            <a:pPr>
              <a:lnSpc>
                <a:spcPts val="2728"/>
              </a:lnSpc>
            </a:pPr>
            <a:r>
              <a:rPr lang="en-US" sz="1948">
                <a:solidFill>
                  <a:srgbClr val="FFFFFF"/>
                </a:solidFill>
                <a:latin typeface="Open Sans Light"/>
              </a:rPr>
              <a:t>Renting a home doesn't build </a:t>
            </a:r>
          </a:p>
          <a:p>
            <a:pPr>
              <a:lnSpc>
                <a:spcPts val="2728"/>
              </a:lnSpc>
            </a:pPr>
            <a:r>
              <a:rPr lang="en-US" sz="1948">
                <a:solidFill>
                  <a:srgbClr val="FFFFFF"/>
                </a:solidFill>
                <a:latin typeface="Open Sans Light"/>
              </a:rPr>
              <a:t>any equity for you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7030679" y="5260568"/>
            <a:ext cx="480124" cy="48012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0"/>
          <a:srcRect t="8496"/>
          <a:stretch>
            <a:fillRect/>
          </a:stretch>
        </p:blipFill>
        <p:spPr>
          <a:xfrm>
            <a:off x="9144000" y="7449221"/>
            <a:ext cx="1414175" cy="875083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4585375" y="2767242"/>
            <a:ext cx="1418997" cy="1418997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6347272" y="3809210"/>
            <a:ext cx="2968630" cy="772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80"/>
              </a:lnSpc>
            </a:pPr>
            <a:r>
              <a:rPr lang="en-US" sz="2200">
                <a:solidFill>
                  <a:srgbClr val="FFFFFF"/>
                </a:solidFill>
                <a:latin typeface="Road Race Stamp"/>
              </a:rPr>
              <a:t>Should I Just Stop and Rent?</a:t>
            </a: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9957162" y="3708098"/>
            <a:ext cx="1411085" cy="1331551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10262888" y="5139902"/>
            <a:ext cx="3309561" cy="772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80"/>
              </a:lnSpc>
            </a:pPr>
            <a:r>
              <a:rPr lang="en-US" sz="2200">
                <a:solidFill>
                  <a:srgbClr val="FFFFFF"/>
                </a:solidFill>
                <a:latin typeface="Road Race Stamp"/>
              </a:rPr>
              <a:t>Buying a Home Can create future wealth</a:t>
            </a:r>
          </a:p>
        </p:txBody>
      </p:sp>
      <p:sp>
        <p:nvSpPr>
          <p:cNvPr id="23" name="AutoShape 23"/>
          <p:cNvSpPr/>
          <p:nvPr/>
        </p:nvSpPr>
        <p:spPr>
          <a:xfrm rot="-5400000">
            <a:off x="13909722" y="4913152"/>
            <a:ext cx="1878074" cy="0"/>
          </a:xfrm>
          <a:prstGeom prst="line">
            <a:avLst/>
          </a:prstGeom>
          <a:ln w="19050" cap="rnd">
            <a:solidFill>
              <a:srgbClr val="C7D0D8"/>
            </a:solidFill>
            <a:prstDash val="sysDot"/>
            <a:headEnd type="none" w="sm" len="sm"/>
            <a:tailEnd type="oval" w="lg" len="lg"/>
          </a:ln>
        </p:spPr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3137341" y="2978537"/>
            <a:ext cx="1411085" cy="133155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 rot="-1858962">
            <a:off x="13086935" y="3553181"/>
            <a:ext cx="1578563" cy="631425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14979095" y="3868605"/>
            <a:ext cx="3028613" cy="772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80"/>
              </a:lnSpc>
            </a:pPr>
            <a:r>
              <a:rPr lang="en-US" sz="2200">
                <a:solidFill>
                  <a:srgbClr val="FFFFFF"/>
                </a:solidFill>
                <a:latin typeface="Road Race Stamp"/>
              </a:rPr>
              <a:t>Cash in on equity by selling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6470175" y="457216"/>
            <a:ext cx="5347651" cy="2521321"/>
            <a:chOff x="0" y="0"/>
            <a:chExt cx="7130201" cy="3361761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7130201" cy="3361761"/>
              <a:chOff x="0" y="0"/>
              <a:chExt cx="13468171" cy="63500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-12700" y="-12700"/>
                <a:ext cx="13493572" cy="6375400"/>
              </a:xfrm>
              <a:custGeom>
                <a:avLst/>
                <a:gdLst/>
                <a:ahLst/>
                <a:cxnLst/>
                <a:rect l="l" t="t" r="r" b="b"/>
                <a:pathLst>
                  <a:path w="13493572" h="6375400">
                    <a:moveTo>
                      <a:pt x="12631241" y="0"/>
                    </a:moveTo>
                    <a:lnTo>
                      <a:pt x="862330" y="0"/>
                    </a:lnTo>
                    <a:cubicBezTo>
                      <a:pt x="389890" y="0"/>
                      <a:pt x="0" y="389890"/>
                      <a:pt x="0" y="862330"/>
                    </a:cubicBezTo>
                    <a:lnTo>
                      <a:pt x="0" y="5513070"/>
                    </a:lnTo>
                    <a:cubicBezTo>
                      <a:pt x="0" y="5985510"/>
                      <a:pt x="389890" y="6375400"/>
                      <a:pt x="862330" y="6375400"/>
                    </a:cubicBezTo>
                    <a:lnTo>
                      <a:pt x="12631241" y="6375400"/>
                    </a:lnTo>
                    <a:cubicBezTo>
                      <a:pt x="13103681" y="6375400"/>
                      <a:pt x="13493572" y="5985510"/>
                      <a:pt x="13493572" y="5513070"/>
                    </a:cubicBezTo>
                    <a:lnTo>
                      <a:pt x="13493572" y="862330"/>
                    </a:lnTo>
                    <a:cubicBezTo>
                      <a:pt x="13493570" y="389890"/>
                      <a:pt x="13103681" y="0"/>
                      <a:pt x="12631241" y="0"/>
                    </a:cubicBezTo>
                    <a:close/>
                    <a:moveTo>
                      <a:pt x="13303070" y="927100"/>
                    </a:moveTo>
                    <a:lnTo>
                      <a:pt x="13303070" y="5513070"/>
                    </a:lnTo>
                    <a:cubicBezTo>
                      <a:pt x="13303070" y="5880100"/>
                      <a:pt x="12998271" y="6184900"/>
                      <a:pt x="12631241" y="6184900"/>
                    </a:cubicBezTo>
                    <a:lnTo>
                      <a:pt x="862330" y="6184900"/>
                    </a:lnTo>
                    <a:cubicBezTo>
                      <a:pt x="495300" y="6184900"/>
                      <a:pt x="190500" y="5880100"/>
                      <a:pt x="190500" y="5513070"/>
                    </a:cubicBezTo>
                    <a:lnTo>
                      <a:pt x="190500" y="862330"/>
                    </a:lnTo>
                    <a:cubicBezTo>
                      <a:pt x="190500" y="495300"/>
                      <a:pt x="495300" y="190500"/>
                      <a:pt x="862330" y="190500"/>
                    </a:cubicBezTo>
                    <a:lnTo>
                      <a:pt x="12631241" y="190500"/>
                    </a:lnTo>
                    <a:cubicBezTo>
                      <a:pt x="12998271" y="190500"/>
                      <a:pt x="13303070" y="495300"/>
                      <a:pt x="13303070" y="862330"/>
                    </a:cubicBezTo>
                    <a:lnTo>
                      <a:pt x="13303070" y="92710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30" name="Picture 30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rcRect/>
            <a:stretch>
              <a:fillRect/>
            </a:stretch>
          </p:blipFill>
          <p:spPr>
            <a:xfrm>
              <a:off x="622879" y="677514"/>
              <a:ext cx="2539564" cy="2403062"/>
            </a:xfrm>
            <a:prstGeom prst="rect">
              <a:avLst/>
            </a:prstGeom>
          </p:spPr>
        </p:pic>
        <p:sp>
          <p:nvSpPr>
            <p:cNvPr id="31" name="TextBox 31"/>
            <p:cNvSpPr txBox="1"/>
            <p:nvPr/>
          </p:nvSpPr>
          <p:spPr>
            <a:xfrm>
              <a:off x="2312347" y="375956"/>
              <a:ext cx="4146753" cy="2638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5174"/>
                </a:lnSpc>
              </a:pPr>
              <a:r>
                <a:rPr lang="en-US" sz="4500">
                  <a:solidFill>
                    <a:srgbClr val="FFFFFF"/>
                  </a:solidFill>
                  <a:latin typeface="Prata"/>
                </a:rPr>
                <a:t>LEADING YOU HOME</a:t>
              </a: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56524" y="0"/>
            <a:ext cx="6740782" cy="10287000"/>
            <a:chOff x="0" y="0"/>
            <a:chExt cx="1775350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75350" cy="2709333"/>
            </a:xfrm>
            <a:custGeom>
              <a:avLst/>
              <a:gdLst/>
              <a:ahLst/>
              <a:cxnLst/>
              <a:rect l="l" t="t" r="r" b="b"/>
              <a:pathLst>
                <a:path w="1775350" h="2709333">
                  <a:moveTo>
                    <a:pt x="0" y="0"/>
                  </a:moveTo>
                  <a:lnTo>
                    <a:pt x="1775350" y="0"/>
                  </a:lnTo>
                  <a:lnTo>
                    <a:pt x="177535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50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749318" y="465810"/>
            <a:ext cx="1138197" cy="112578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l="1176" r="2767"/>
          <a:stretch>
            <a:fillRect/>
          </a:stretch>
        </p:blipFill>
        <p:spPr>
          <a:xfrm>
            <a:off x="438846" y="1927281"/>
            <a:ext cx="8604450" cy="576108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 t="65681" r="17160"/>
          <a:stretch>
            <a:fillRect/>
          </a:stretch>
        </p:blipFill>
        <p:spPr>
          <a:xfrm>
            <a:off x="3103323" y="8653672"/>
            <a:ext cx="3275495" cy="135694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534072" y="8689939"/>
            <a:ext cx="2585685" cy="128440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09495" y="9885387"/>
            <a:ext cx="493711" cy="36534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40976" y="465810"/>
            <a:ext cx="985031" cy="24625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813298" y="2461049"/>
            <a:ext cx="1944229" cy="183000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720333" y="4919370"/>
            <a:ext cx="2008156" cy="180734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9813298" y="7355025"/>
            <a:ext cx="1915190" cy="203473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5142423" y="2287705"/>
            <a:ext cx="3545957" cy="355484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2103274" y="4593897"/>
            <a:ext cx="5170747" cy="572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63"/>
              </a:lnSpc>
            </a:pPr>
            <a:r>
              <a:rPr lang="en-US" sz="3330">
                <a:solidFill>
                  <a:srgbClr val="004AAD"/>
                </a:solidFill>
                <a:latin typeface="Montserrat Classic Bold"/>
              </a:rPr>
              <a:t>More Profit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103274" y="5277413"/>
            <a:ext cx="6030680" cy="1610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82"/>
              </a:lnSpc>
            </a:pPr>
            <a:r>
              <a:rPr lang="en-US" sz="2272" dirty="0">
                <a:solidFill>
                  <a:srgbClr val="004AAD"/>
                </a:solidFill>
                <a:latin typeface="Montserrat Bold"/>
              </a:rPr>
              <a:t>According the National Association,  using a REALTOR</a:t>
            </a:r>
            <a:r>
              <a:rPr lang="en-US" sz="2272" baseline="30000" dirty="0">
                <a:solidFill>
                  <a:srgbClr val="004AAD"/>
                </a:solidFill>
                <a:latin typeface="Montserrat Bold"/>
              </a:rPr>
              <a:t>®</a:t>
            </a:r>
            <a:r>
              <a:rPr lang="en-US" sz="2272" dirty="0">
                <a:solidFill>
                  <a:srgbClr val="004AAD"/>
                </a:solidFill>
                <a:latin typeface="Montserrat Bold"/>
              </a:rPr>
              <a:t> can help you achieve a higher profit than you would get by selling it yourself?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088553" y="7115740"/>
            <a:ext cx="5170747" cy="572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63"/>
              </a:lnSpc>
            </a:pPr>
            <a:r>
              <a:rPr lang="en-US" sz="3330">
                <a:solidFill>
                  <a:srgbClr val="004AAD"/>
                </a:solidFill>
                <a:latin typeface="Montserrat Classic Bold"/>
              </a:rPr>
              <a:t>Marketing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009656" y="7799662"/>
            <a:ext cx="6030680" cy="1610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82"/>
              </a:lnSpc>
            </a:pPr>
            <a:r>
              <a:rPr lang="en-US" sz="2272" dirty="0">
                <a:solidFill>
                  <a:srgbClr val="004AAD"/>
                </a:solidFill>
                <a:latin typeface="Montserrat Bold"/>
              </a:rPr>
              <a:t>When you hire a REALTOR</a:t>
            </a:r>
            <a:r>
              <a:rPr lang="en-US" sz="2272" baseline="30000" dirty="0">
                <a:solidFill>
                  <a:srgbClr val="004AAD"/>
                </a:solidFill>
                <a:latin typeface="Montserrat Bold"/>
              </a:rPr>
              <a:t>®</a:t>
            </a:r>
            <a:r>
              <a:rPr lang="en-US" sz="2272" dirty="0">
                <a:solidFill>
                  <a:srgbClr val="004AAD"/>
                </a:solidFill>
                <a:latin typeface="Montserrat Bold"/>
              </a:rPr>
              <a:t>, they know how to market your home and know the avenues to get it sold fast and for top dollar?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088553" y="2221030"/>
            <a:ext cx="5170747" cy="572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63"/>
              </a:lnSpc>
            </a:pPr>
            <a:r>
              <a:rPr lang="en-US" sz="3330">
                <a:solidFill>
                  <a:srgbClr val="004AAD"/>
                </a:solidFill>
                <a:latin typeface="Montserrat Classic Bold"/>
              </a:rPr>
              <a:t>Equity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103274" y="2803779"/>
            <a:ext cx="6030680" cy="1190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82"/>
              </a:lnSpc>
            </a:pPr>
            <a:r>
              <a:rPr lang="en-US" sz="2272" dirty="0">
                <a:solidFill>
                  <a:srgbClr val="004AAD"/>
                </a:solidFill>
                <a:latin typeface="Montserrat Bold"/>
              </a:rPr>
              <a:t>When you sell your home, you will cash in on any equity you have built through the years of paying your mortgage?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540976" y="830585"/>
            <a:ext cx="8335676" cy="82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69"/>
              </a:lnSpc>
            </a:pPr>
            <a:r>
              <a:rPr lang="en-US" sz="5625">
                <a:solidFill>
                  <a:srgbClr val="FFFFFF"/>
                </a:solidFill>
                <a:latin typeface="Montserrat Extra-Bold"/>
              </a:rPr>
              <a:t>Selling a Home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296186" y="612890"/>
            <a:ext cx="6740782" cy="1109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53"/>
              </a:lnSpc>
            </a:pPr>
            <a:r>
              <a:rPr lang="en-US" sz="6466" dirty="0">
                <a:solidFill>
                  <a:srgbClr val="000000"/>
                </a:solidFill>
                <a:latin typeface="Montserrat Extra-Bold"/>
              </a:rPr>
              <a:t>Did you know?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267031" y="3231061"/>
            <a:ext cx="3576964" cy="745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4"/>
              </a:lnSpc>
            </a:pPr>
            <a:r>
              <a:rPr lang="en-US" sz="2167" dirty="0">
                <a:solidFill>
                  <a:srgbClr val="000000"/>
                </a:solidFill>
                <a:latin typeface="Open Sans Bold"/>
              </a:rPr>
              <a:t>Do not be this guy. </a:t>
            </a:r>
          </a:p>
          <a:p>
            <a:pPr algn="ctr">
              <a:lnSpc>
                <a:spcPts val="3034"/>
              </a:lnSpc>
            </a:pPr>
            <a:r>
              <a:rPr lang="en-US" sz="2167" dirty="0">
                <a:solidFill>
                  <a:srgbClr val="000000"/>
                </a:solidFill>
                <a:latin typeface="Open Sans Bold"/>
              </a:rPr>
              <a:t>HIRE A REALTOR</a:t>
            </a:r>
            <a:r>
              <a:rPr lang="en-US" sz="2167" baseline="30000" dirty="0">
                <a:solidFill>
                  <a:srgbClr val="000000"/>
                </a:solidFill>
                <a:latin typeface="Open Sans Bold"/>
              </a:rPr>
              <a:t>®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765983" y="0"/>
            <a:ext cx="5522017" cy="10287000"/>
            <a:chOff x="0" y="0"/>
            <a:chExt cx="7362689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l="40126" r="27956"/>
            <a:stretch>
              <a:fillRect/>
            </a:stretch>
          </p:blipFill>
          <p:spPr>
            <a:xfrm>
              <a:off x="0" y="0"/>
              <a:ext cx="7362689" cy="13716000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927150" y="1127584"/>
            <a:ext cx="735608" cy="545269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0" y="7936158"/>
            <a:ext cx="12765983" cy="2350842"/>
            <a:chOff x="0" y="0"/>
            <a:chExt cx="3362234" cy="61915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62234" cy="619152"/>
            </a:xfrm>
            <a:custGeom>
              <a:avLst/>
              <a:gdLst/>
              <a:ahLst/>
              <a:cxnLst/>
              <a:rect l="l" t="t" r="r" b="b"/>
              <a:pathLst>
                <a:path w="3362234" h="619152">
                  <a:moveTo>
                    <a:pt x="0" y="0"/>
                  </a:moveTo>
                  <a:lnTo>
                    <a:pt x="3362234" y="0"/>
                  </a:lnTo>
                  <a:lnTo>
                    <a:pt x="3362234" y="619152"/>
                  </a:lnTo>
                  <a:lnTo>
                    <a:pt x="0" y="619152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61"/>
                </a:lnSpc>
              </a:pPr>
              <a:endParaRPr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594301" y="8350252"/>
            <a:ext cx="1307578" cy="152265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263965" y="433875"/>
            <a:ext cx="1320001" cy="118965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594488" y="-426358"/>
            <a:ext cx="2802702" cy="3107885"/>
          </a:xfrm>
          <a:prstGeom prst="rect">
            <a:avLst/>
          </a:prstGeom>
        </p:spPr>
      </p:pic>
      <p:sp>
        <p:nvSpPr>
          <p:cNvPr id="11" name="AutoShape 11"/>
          <p:cNvSpPr/>
          <p:nvPr/>
        </p:nvSpPr>
        <p:spPr>
          <a:xfrm>
            <a:off x="276639" y="2157146"/>
            <a:ext cx="11939544" cy="0"/>
          </a:xfrm>
          <a:prstGeom prst="line">
            <a:avLst/>
          </a:prstGeom>
          <a:ln w="47625" cap="flat">
            <a:solidFill>
              <a:srgbClr val="FAF3F3"/>
            </a:solidFill>
            <a:prstDash val="solid"/>
            <a:headEnd type="diamond" w="lg" len="lg"/>
            <a:tailEnd type="diamond" w="lg" len="lg"/>
          </a:ln>
        </p:spPr>
      </p:sp>
      <p:sp>
        <p:nvSpPr>
          <p:cNvPr id="12" name="AutoShape 12"/>
          <p:cNvSpPr/>
          <p:nvPr/>
        </p:nvSpPr>
        <p:spPr>
          <a:xfrm rot="5400000">
            <a:off x="3022553" y="5034746"/>
            <a:ext cx="5755199" cy="0"/>
          </a:xfrm>
          <a:prstGeom prst="line">
            <a:avLst/>
          </a:prstGeom>
          <a:ln w="47625" cap="flat">
            <a:solidFill>
              <a:srgbClr val="FAF3F3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76639" y="2532458"/>
            <a:ext cx="919266" cy="85433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76639" y="5343706"/>
            <a:ext cx="919266" cy="85433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76639" y="3989854"/>
            <a:ext cx="919266" cy="85433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583966" y="4086550"/>
            <a:ext cx="937397" cy="83513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583966" y="6534295"/>
            <a:ext cx="937397" cy="83513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76639" y="6579751"/>
            <a:ext cx="919266" cy="85433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583966" y="5353303"/>
            <a:ext cx="937397" cy="83513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583966" y="2568354"/>
            <a:ext cx="937397" cy="835136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5"/>
          <a:srcRect b="7956"/>
          <a:stretch>
            <a:fillRect/>
          </a:stretch>
        </p:blipFill>
        <p:spPr>
          <a:xfrm>
            <a:off x="8005658" y="262150"/>
            <a:ext cx="2421389" cy="1671553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549800" y="8564808"/>
            <a:ext cx="12648359" cy="995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52"/>
              </a:lnSpc>
            </a:pPr>
            <a:r>
              <a:rPr lang="en-US" sz="6741">
                <a:solidFill>
                  <a:srgbClr val="FFFFFF"/>
                </a:solidFill>
                <a:latin typeface="Montserrat Extra-Bold"/>
              </a:rPr>
              <a:t>Know the difference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414980" y="2639974"/>
            <a:ext cx="4021559" cy="572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3"/>
              </a:lnSpc>
              <a:spcBef>
                <a:spcPct val="0"/>
              </a:spcBef>
            </a:pPr>
            <a:r>
              <a:rPr lang="en-US" sz="3330">
                <a:solidFill>
                  <a:srgbClr val="000000"/>
                </a:solidFill>
                <a:latin typeface="Montserrat Classic"/>
              </a:rPr>
              <a:t>Home sells faster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414980" y="5451222"/>
            <a:ext cx="4239498" cy="572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3"/>
              </a:lnSpc>
              <a:spcBef>
                <a:spcPct val="0"/>
              </a:spcBef>
            </a:pPr>
            <a:r>
              <a:rPr lang="en-US" sz="3330">
                <a:solidFill>
                  <a:srgbClr val="000000"/>
                </a:solidFill>
                <a:latin typeface="Montserrat Classic"/>
              </a:rPr>
              <a:t>Knows the market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76639" y="9912540"/>
            <a:ext cx="2262039" cy="257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Open Sans Light"/>
              </a:rPr>
              <a:t>Source: Listwithclever.com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414980" y="3802095"/>
            <a:ext cx="4354934" cy="1163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3"/>
              </a:lnSpc>
              <a:spcBef>
                <a:spcPct val="0"/>
              </a:spcBef>
            </a:pPr>
            <a:r>
              <a:rPr lang="en-US" sz="3330">
                <a:solidFill>
                  <a:srgbClr val="000000"/>
                </a:solidFill>
                <a:latin typeface="Montserrat Classic"/>
              </a:rPr>
              <a:t>Knows how to market the property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414980" y="6632214"/>
            <a:ext cx="2984822" cy="572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63"/>
              </a:lnSpc>
              <a:spcBef>
                <a:spcPct val="0"/>
              </a:spcBef>
            </a:pPr>
            <a:r>
              <a:rPr lang="en-US" sz="3330">
                <a:solidFill>
                  <a:srgbClr val="000000"/>
                </a:solidFill>
                <a:latin typeface="Montserrat Classic"/>
              </a:rPr>
              <a:t>Sells for more 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662758" y="2639974"/>
            <a:ext cx="4021559" cy="572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3"/>
              </a:lnSpc>
              <a:spcBef>
                <a:spcPct val="0"/>
              </a:spcBef>
            </a:pPr>
            <a:r>
              <a:rPr lang="en-US" sz="3330">
                <a:solidFill>
                  <a:srgbClr val="000000"/>
                </a:solidFill>
                <a:latin typeface="Montserrat Classic"/>
              </a:rPr>
              <a:t>Home sells faster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7662758" y="5451222"/>
            <a:ext cx="4239498" cy="572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3"/>
              </a:lnSpc>
              <a:spcBef>
                <a:spcPct val="0"/>
              </a:spcBef>
            </a:pPr>
            <a:r>
              <a:rPr lang="en-US" sz="3330">
                <a:solidFill>
                  <a:srgbClr val="000000"/>
                </a:solidFill>
                <a:latin typeface="Montserrat Classic"/>
              </a:rPr>
              <a:t>Knows the market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7662758" y="3802095"/>
            <a:ext cx="4354934" cy="1163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3"/>
              </a:lnSpc>
              <a:spcBef>
                <a:spcPct val="0"/>
              </a:spcBef>
            </a:pPr>
            <a:r>
              <a:rPr lang="en-US" sz="3330">
                <a:solidFill>
                  <a:srgbClr val="000000"/>
                </a:solidFill>
                <a:latin typeface="Montserrat Classic"/>
              </a:rPr>
              <a:t>Knows how to market the property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7662758" y="6632214"/>
            <a:ext cx="2984822" cy="572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63"/>
              </a:lnSpc>
              <a:spcBef>
                <a:spcPct val="0"/>
              </a:spcBef>
            </a:pPr>
            <a:r>
              <a:rPr lang="en-US" sz="3330">
                <a:solidFill>
                  <a:srgbClr val="000000"/>
                </a:solidFill>
                <a:latin typeface="Montserrat Classic"/>
              </a:rPr>
              <a:t>Sells for more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48" b="9376"/>
          <a:stretch>
            <a:fillRect/>
          </a:stretch>
        </p:blipFill>
        <p:spPr>
          <a:xfrm>
            <a:off x="-253" y="-260231"/>
            <a:ext cx="8081804" cy="471841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4208215"/>
            <a:ext cx="8081551" cy="6082032"/>
            <a:chOff x="0" y="0"/>
            <a:chExt cx="2128474" cy="16018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28474" cy="1601852"/>
            </a:xfrm>
            <a:custGeom>
              <a:avLst/>
              <a:gdLst/>
              <a:ahLst/>
              <a:cxnLst/>
              <a:rect l="l" t="t" r="r" b="b"/>
              <a:pathLst>
                <a:path w="2128474" h="1601852">
                  <a:moveTo>
                    <a:pt x="0" y="0"/>
                  </a:moveTo>
                  <a:lnTo>
                    <a:pt x="2128474" y="0"/>
                  </a:lnTo>
                  <a:lnTo>
                    <a:pt x="2128474" y="1601852"/>
                  </a:lnTo>
                  <a:lnTo>
                    <a:pt x="0" y="1601852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50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264181" y="579166"/>
            <a:ext cx="1480687" cy="146453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91817" y="4342264"/>
            <a:ext cx="985031" cy="24625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25785" y="7311898"/>
            <a:ext cx="1605830" cy="160583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954757" y="1360071"/>
            <a:ext cx="1139951" cy="13672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756094" y="3756503"/>
            <a:ext cx="1413639" cy="140335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879732" y="6149756"/>
            <a:ext cx="1290002" cy="135078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/>
          <a:srcRect l="23087"/>
          <a:stretch>
            <a:fillRect/>
          </a:stretch>
        </p:blipFill>
        <p:spPr>
          <a:xfrm>
            <a:off x="8773301" y="8391948"/>
            <a:ext cx="1502863" cy="1299397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615476" y="4687031"/>
            <a:ext cx="6850346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74"/>
              </a:lnSpc>
            </a:pPr>
            <a:r>
              <a:rPr lang="en-US" sz="8325" dirty="0">
                <a:solidFill>
                  <a:srgbClr val="FFFFFF"/>
                </a:solidFill>
                <a:latin typeface="Montserrat Extra-Bold Bold"/>
              </a:rPr>
              <a:t>Why use a REALTOR</a:t>
            </a:r>
            <a:r>
              <a:rPr lang="en-US" sz="8325" baseline="30000" dirty="0">
                <a:solidFill>
                  <a:srgbClr val="FFFFFF"/>
                </a:solidFill>
                <a:latin typeface="Montserrat Extra-Bold Bold"/>
              </a:rPr>
              <a:t>®</a:t>
            </a:r>
            <a:r>
              <a:rPr lang="en-US" sz="8325" dirty="0">
                <a:solidFill>
                  <a:srgbClr val="FFFFFF"/>
                </a:solidFill>
                <a:latin typeface="Montserrat Extra-Bold Bold"/>
              </a:rPr>
              <a:t>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193690" y="7452918"/>
            <a:ext cx="4876005" cy="2445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63"/>
              </a:lnSpc>
            </a:pPr>
            <a:r>
              <a:rPr lang="en-US" sz="2331" dirty="0">
                <a:solidFill>
                  <a:srgbClr val="FFFFFF"/>
                </a:solidFill>
                <a:latin typeface="Montserrat Medium"/>
              </a:rPr>
              <a:t> The typical FSBO home sold for $260,000 compared to $318,000 for agent-assisted home sales.</a:t>
            </a:r>
          </a:p>
          <a:p>
            <a:pPr>
              <a:lnSpc>
                <a:spcPts val="3263"/>
              </a:lnSpc>
            </a:pPr>
            <a:endParaRPr lang="en-US" sz="2331" dirty="0">
              <a:solidFill>
                <a:srgbClr val="FFFFFF"/>
              </a:solidFill>
              <a:latin typeface="Montserrat Medium"/>
            </a:endParaRPr>
          </a:p>
          <a:p>
            <a:pPr>
              <a:lnSpc>
                <a:spcPts val="3263"/>
              </a:lnSpc>
              <a:spcBef>
                <a:spcPct val="0"/>
              </a:spcBef>
            </a:pPr>
            <a:endParaRPr lang="en-US" sz="2331" dirty="0">
              <a:solidFill>
                <a:srgbClr val="FFFFFF"/>
              </a:solidFill>
              <a:latin typeface="Montserrat Medium"/>
            </a:endParaRPr>
          </a:p>
          <a:p>
            <a:pPr>
              <a:lnSpc>
                <a:spcPts val="3263"/>
              </a:lnSpc>
              <a:spcBef>
                <a:spcPct val="0"/>
              </a:spcBef>
            </a:pPr>
            <a:endParaRPr lang="en-US" sz="2331" dirty="0">
              <a:solidFill>
                <a:srgbClr val="FFFFFF"/>
              </a:solidFill>
              <a:latin typeface="Montserrat Medium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8455953" y="231361"/>
            <a:ext cx="8272050" cy="628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34"/>
              </a:lnSpc>
            </a:pPr>
            <a:r>
              <a:rPr lang="en-US" sz="3738" dirty="0">
                <a:solidFill>
                  <a:srgbClr val="000000"/>
                </a:solidFill>
                <a:latin typeface="Montserrat Extra-Bold"/>
              </a:rPr>
              <a:t>WHY YOU NEED A REALTOR</a:t>
            </a:r>
            <a:r>
              <a:rPr lang="en-US" sz="3738" baseline="30000" dirty="0">
                <a:solidFill>
                  <a:srgbClr val="000000"/>
                </a:solidFill>
                <a:latin typeface="Montserrat Extra-Bold"/>
              </a:rPr>
              <a:t>®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482112" y="1728773"/>
            <a:ext cx="6675161" cy="1088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97"/>
              </a:lnSpc>
            </a:pPr>
            <a:r>
              <a:rPr lang="en-US" sz="2069" dirty="0">
                <a:solidFill>
                  <a:srgbClr val="000000"/>
                </a:solidFill>
                <a:latin typeface="Montserrat"/>
              </a:rPr>
              <a:t>REALTORS</a:t>
            </a:r>
            <a:r>
              <a:rPr lang="en-US" sz="2069" baseline="30000" dirty="0">
                <a:solidFill>
                  <a:srgbClr val="000000"/>
                </a:solidFill>
                <a:latin typeface="Montserrat"/>
              </a:rPr>
              <a:t>®</a:t>
            </a:r>
            <a:r>
              <a:rPr lang="en-US" sz="2069" dirty="0">
                <a:solidFill>
                  <a:srgbClr val="000000"/>
                </a:solidFill>
                <a:latin typeface="Montserrat"/>
              </a:rPr>
              <a:t> have a lot of connections such as lenders, inspectors, appraisers, and buyer contacts to help expedite the sale.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419734" y="3458411"/>
            <a:ext cx="7230850" cy="56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0"/>
              </a:lnSpc>
            </a:pPr>
            <a:r>
              <a:rPr lang="en-US" sz="3300">
                <a:solidFill>
                  <a:srgbClr val="000000"/>
                </a:solidFill>
                <a:latin typeface="Montserrat Classic"/>
              </a:rPr>
              <a:t>COMPARABLE MARKET ANALYSIS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419734" y="4079441"/>
            <a:ext cx="5595228" cy="1088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97"/>
              </a:lnSpc>
            </a:pPr>
            <a:r>
              <a:rPr lang="en-US" sz="2069" dirty="0">
                <a:solidFill>
                  <a:srgbClr val="000000"/>
                </a:solidFill>
                <a:latin typeface="Montserrat"/>
              </a:rPr>
              <a:t>REALTORS</a:t>
            </a:r>
            <a:r>
              <a:rPr lang="en-US" sz="2069" baseline="30000" dirty="0">
                <a:solidFill>
                  <a:srgbClr val="000000"/>
                </a:solidFill>
                <a:latin typeface="Montserrat"/>
              </a:rPr>
              <a:t>®</a:t>
            </a:r>
            <a:r>
              <a:rPr lang="en-US" sz="2069" dirty="0">
                <a:solidFill>
                  <a:srgbClr val="000000"/>
                </a:solidFill>
                <a:latin typeface="Montserrat"/>
              </a:rPr>
              <a:t> will do a free market analysis to make sure your house is priced right from the start to get it SOLD FAST!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419734" y="5810250"/>
            <a:ext cx="5933867" cy="56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0"/>
              </a:lnSpc>
            </a:pPr>
            <a:r>
              <a:rPr lang="en-US" sz="3300">
                <a:solidFill>
                  <a:srgbClr val="000000"/>
                </a:solidFill>
                <a:latin typeface="Montserrat Classic"/>
              </a:rPr>
              <a:t>NEGOTIATING CONTRACTS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419734" y="6436484"/>
            <a:ext cx="7755093" cy="1088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97"/>
              </a:lnSpc>
            </a:pPr>
            <a:r>
              <a:rPr lang="en-US" sz="2069" dirty="0">
                <a:solidFill>
                  <a:srgbClr val="000000"/>
                </a:solidFill>
                <a:latin typeface="Montserrat"/>
              </a:rPr>
              <a:t>It's what we do! Hiring a REALTOR</a:t>
            </a:r>
            <a:r>
              <a:rPr lang="en-US" sz="2069" baseline="30000" dirty="0">
                <a:solidFill>
                  <a:srgbClr val="000000"/>
                </a:solidFill>
                <a:latin typeface="Montserrat"/>
              </a:rPr>
              <a:t>®</a:t>
            </a:r>
            <a:r>
              <a:rPr lang="en-US" sz="2069" dirty="0">
                <a:solidFill>
                  <a:srgbClr val="000000"/>
                </a:solidFill>
                <a:latin typeface="Montserrat"/>
              </a:rPr>
              <a:t> can help you navigate those long contracts and legal processes to make sure you're protected when it comes to negotiating offers.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488002" y="1107743"/>
            <a:ext cx="5382884" cy="56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0"/>
              </a:lnSpc>
            </a:pPr>
            <a:r>
              <a:rPr lang="en-US" sz="3300">
                <a:solidFill>
                  <a:srgbClr val="000000"/>
                </a:solidFill>
                <a:latin typeface="Montserrat Classic"/>
              </a:rPr>
              <a:t>NETWORK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488002" y="8325273"/>
            <a:ext cx="4649084" cy="56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0"/>
              </a:lnSpc>
            </a:pPr>
            <a:r>
              <a:rPr lang="en-US" sz="3300">
                <a:solidFill>
                  <a:srgbClr val="000000"/>
                </a:solidFill>
                <a:latin typeface="Montserrat Classic"/>
              </a:rPr>
              <a:t>CLOSING PROCESSES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482112" y="8915374"/>
            <a:ext cx="5595228" cy="1088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97"/>
              </a:lnSpc>
            </a:pPr>
            <a:r>
              <a:rPr lang="en-US" sz="2069" dirty="0">
                <a:solidFill>
                  <a:srgbClr val="000000"/>
                </a:solidFill>
                <a:latin typeface="Montserrat"/>
              </a:rPr>
              <a:t>REALTORS</a:t>
            </a:r>
            <a:r>
              <a:rPr lang="en-US" sz="2069" baseline="30000" dirty="0">
                <a:solidFill>
                  <a:srgbClr val="000000"/>
                </a:solidFill>
                <a:latin typeface="Montserrat"/>
              </a:rPr>
              <a:t>®</a:t>
            </a:r>
            <a:r>
              <a:rPr lang="en-US" sz="2069" dirty="0">
                <a:solidFill>
                  <a:srgbClr val="000000"/>
                </a:solidFill>
                <a:latin typeface="Montserrat"/>
              </a:rPr>
              <a:t> will help you during the entire process to make sure you get to close on time!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25785" y="9693358"/>
            <a:ext cx="1984875" cy="3727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dirty="0">
                <a:solidFill>
                  <a:srgbClr val="FFFFFF"/>
                </a:solidFill>
                <a:latin typeface="Open Sans Light"/>
              </a:rPr>
              <a:t>SOURCE: NAR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9892" r="13540"/>
          <a:stretch/>
        </p:blipFill>
        <p:spPr>
          <a:xfrm>
            <a:off x="0" y="3476740"/>
            <a:ext cx="18288000" cy="6566944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5400000">
            <a:off x="90540" y="6138115"/>
            <a:ext cx="2782274" cy="0"/>
          </a:xfrm>
          <a:prstGeom prst="line">
            <a:avLst/>
          </a:prstGeom>
          <a:ln w="19050" cap="rnd">
            <a:solidFill>
              <a:srgbClr val="C7D0D8"/>
            </a:solidFill>
            <a:prstDash val="sysDot"/>
            <a:headEnd type="none" w="sm" len="sm"/>
            <a:tailEnd type="oval" w="lg" len="lg"/>
          </a:ln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6915331">
            <a:off x="-143536" y="5409599"/>
            <a:ext cx="1185876" cy="90423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3897249">
            <a:off x="15450751" y="5355356"/>
            <a:ext cx="1078817" cy="60683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481677" y="6654520"/>
            <a:ext cx="1545239" cy="176851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91644">
            <a:off x="1614366" y="4110456"/>
            <a:ext cx="1558249" cy="895285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 rot="-5400000">
            <a:off x="5754007" y="4426514"/>
            <a:ext cx="1167479" cy="0"/>
          </a:xfrm>
          <a:prstGeom prst="line">
            <a:avLst/>
          </a:prstGeom>
          <a:ln w="19050" cap="rnd">
            <a:solidFill>
              <a:srgbClr val="C7D0D8"/>
            </a:solidFill>
            <a:prstDash val="sysDot"/>
            <a:headEnd type="none" w="sm" len="sm"/>
            <a:tailEnd type="oval" w="lg" len="lg"/>
          </a:ln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815808" y="2657917"/>
            <a:ext cx="1418997" cy="1418997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750267" y="447691"/>
            <a:ext cx="3008060" cy="1505049"/>
            <a:chOff x="0" y="0"/>
            <a:chExt cx="4010747" cy="2006733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4"/>
            <a:srcRect t="30117" r="30798" b="8328"/>
            <a:stretch>
              <a:fillRect/>
            </a:stretch>
          </p:blipFill>
          <p:spPr>
            <a:xfrm>
              <a:off x="0" y="0"/>
              <a:ext cx="4010747" cy="2006733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>
            <a:xfrm>
              <a:off x="300053" y="149806"/>
              <a:ext cx="3396828" cy="1687332"/>
            </a:xfrm>
            <a:prstGeom prst="rect">
              <a:avLst/>
            </a:prstGeom>
          </p:spPr>
        </p:pic>
      </p:grpSp>
      <p:sp>
        <p:nvSpPr>
          <p:cNvPr id="13" name="TextBox 13"/>
          <p:cNvSpPr txBox="1"/>
          <p:nvPr/>
        </p:nvSpPr>
        <p:spPr>
          <a:xfrm>
            <a:off x="834197" y="8506638"/>
            <a:ext cx="3118586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FFFFFF"/>
                </a:solidFill>
                <a:latin typeface="Road Race Stamp"/>
              </a:rPr>
              <a:t>CREDIT CHECK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470175" y="3804674"/>
            <a:ext cx="2968630" cy="772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80"/>
              </a:lnSpc>
            </a:pPr>
            <a:r>
              <a:rPr lang="en-US" sz="2200">
                <a:solidFill>
                  <a:srgbClr val="FFFFFF"/>
                </a:solidFill>
                <a:latin typeface="Road Race Stamp"/>
              </a:rPr>
              <a:t>Should I Just Stop and Rent?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6588651" y="4845862"/>
            <a:ext cx="1078730" cy="1309535"/>
          </a:xfrm>
          <a:prstGeom prst="rect">
            <a:avLst/>
          </a:prstGeom>
        </p:spPr>
      </p:pic>
      <p:sp>
        <p:nvSpPr>
          <p:cNvPr id="16" name="AutoShape 16"/>
          <p:cNvSpPr/>
          <p:nvPr/>
        </p:nvSpPr>
        <p:spPr>
          <a:xfrm rot="-5469452">
            <a:off x="8834049" y="6137399"/>
            <a:ext cx="1919186" cy="0"/>
          </a:xfrm>
          <a:prstGeom prst="line">
            <a:avLst/>
          </a:prstGeom>
          <a:ln w="19050" cap="rnd">
            <a:solidFill>
              <a:srgbClr val="C7D0D8"/>
            </a:solidFill>
            <a:prstDash val="sysDot"/>
            <a:headEnd type="none" w="sm" len="sm"/>
            <a:tailEnd type="oval" w="lg" len="lg"/>
          </a:ln>
        </p:spPr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0219592" y="3983641"/>
            <a:ext cx="1411085" cy="1331551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0219592" y="5458066"/>
            <a:ext cx="3309561" cy="772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80"/>
              </a:lnSpc>
            </a:pPr>
            <a:r>
              <a:rPr lang="en-US" sz="2200">
                <a:solidFill>
                  <a:srgbClr val="FFFFFF"/>
                </a:solidFill>
                <a:latin typeface="Road Race Stamp"/>
              </a:rPr>
              <a:t>Buying a Home Can create future wealth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5866601" y="5197152"/>
            <a:ext cx="923242" cy="923242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7604245" y="5139902"/>
            <a:ext cx="1829022" cy="1712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28"/>
              </a:lnSpc>
            </a:pPr>
            <a:r>
              <a:rPr lang="en-US" sz="1948">
                <a:solidFill>
                  <a:srgbClr val="FFFFFF"/>
                </a:solidFill>
                <a:latin typeface="Open Sans Light"/>
              </a:rPr>
              <a:t>Fun Fact:</a:t>
            </a:r>
          </a:p>
          <a:p>
            <a:pPr>
              <a:lnSpc>
                <a:spcPts val="2728"/>
              </a:lnSpc>
            </a:pPr>
            <a:r>
              <a:rPr lang="en-US" sz="1948">
                <a:solidFill>
                  <a:srgbClr val="FFFFFF"/>
                </a:solidFill>
                <a:latin typeface="Open Sans Light"/>
              </a:rPr>
              <a:t>Renting a home doesn't build </a:t>
            </a:r>
          </a:p>
          <a:p>
            <a:pPr>
              <a:lnSpc>
                <a:spcPts val="2728"/>
              </a:lnSpc>
            </a:pPr>
            <a:r>
              <a:rPr lang="en-US" sz="1948">
                <a:solidFill>
                  <a:srgbClr val="FFFFFF"/>
                </a:solidFill>
                <a:latin typeface="Open Sans Light"/>
              </a:rPr>
              <a:t>any equity for you</a:t>
            </a: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7030679" y="5260568"/>
            <a:ext cx="480124" cy="480124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4"/>
          <a:srcRect t="8496"/>
          <a:stretch>
            <a:fillRect/>
          </a:stretch>
        </p:blipFill>
        <p:spPr>
          <a:xfrm>
            <a:off x="9144000" y="7449221"/>
            <a:ext cx="1414175" cy="875083"/>
          </a:xfrm>
          <a:prstGeom prst="rect">
            <a:avLst/>
          </a:prstGeom>
        </p:spPr>
      </p:pic>
      <p:sp>
        <p:nvSpPr>
          <p:cNvPr id="23" name="AutoShape 23"/>
          <p:cNvSpPr/>
          <p:nvPr/>
        </p:nvSpPr>
        <p:spPr>
          <a:xfrm rot="-5400000">
            <a:off x="14002497" y="4971038"/>
            <a:ext cx="1775427" cy="0"/>
          </a:xfrm>
          <a:prstGeom prst="line">
            <a:avLst/>
          </a:prstGeom>
          <a:ln w="19050" cap="rnd">
            <a:solidFill>
              <a:srgbClr val="C7D0D8"/>
            </a:solidFill>
            <a:prstDash val="sysDot"/>
            <a:headEnd type="none" w="sm" len="sm"/>
            <a:tailEnd type="oval" w="lg" len="lg"/>
          </a:ln>
        </p:spPr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3259751" y="2978537"/>
            <a:ext cx="1411085" cy="133155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 rot="-1858962">
            <a:off x="13176012" y="3499094"/>
            <a:ext cx="1578563" cy="631425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14979095" y="3948568"/>
            <a:ext cx="3028613" cy="772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80"/>
              </a:lnSpc>
            </a:pPr>
            <a:r>
              <a:rPr lang="en-US" sz="2200">
                <a:solidFill>
                  <a:srgbClr val="FFFFFF"/>
                </a:solidFill>
                <a:latin typeface="Road Race Stamp"/>
              </a:rPr>
              <a:t>Cash in on equity by selling</a:t>
            </a:r>
          </a:p>
        </p:txBody>
      </p:sp>
      <p:sp>
        <p:nvSpPr>
          <p:cNvPr id="27" name="AutoShape 27"/>
          <p:cNvSpPr/>
          <p:nvPr/>
        </p:nvSpPr>
        <p:spPr>
          <a:xfrm rot="5400000">
            <a:off x="16283345" y="6706754"/>
            <a:ext cx="1392503" cy="0"/>
          </a:xfrm>
          <a:prstGeom prst="line">
            <a:avLst/>
          </a:prstGeom>
          <a:ln w="19050" cap="rnd">
            <a:solidFill>
              <a:srgbClr val="C7D0D8"/>
            </a:solidFill>
            <a:prstDash val="sysDot"/>
            <a:headEnd type="none" w="sm" len="sm"/>
            <a:tailEnd type="oval" w="lg" len="lg"/>
          </a:ln>
        </p:spPr>
      </p:sp>
      <p:pic>
        <p:nvPicPr>
          <p:cNvPr id="28" name="Picture 28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14404077" y="5985539"/>
            <a:ext cx="1086566" cy="892342"/>
          </a:xfrm>
          <a:prstGeom prst="rect">
            <a:avLst/>
          </a:prstGeom>
        </p:spPr>
      </p:pic>
      <p:sp>
        <p:nvSpPr>
          <p:cNvPr id="29" name="TextBox 29"/>
          <p:cNvSpPr txBox="1"/>
          <p:nvPr/>
        </p:nvSpPr>
        <p:spPr>
          <a:xfrm>
            <a:off x="15830781" y="7374430"/>
            <a:ext cx="2278583" cy="1544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 dirty="0">
                <a:solidFill>
                  <a:srgbClr val="FFFFFF"/>
                </a:solidFill>
                <a:latin typeface="Open Sans Light Bold"/>
              </a:rPr>
              <a:t>Thank you for joining on my </a:t>
            </a:r>
          </a:p>
          <a:p>
            <a:pPr algn="ctr">
              <a:lnSpc>
                <a:spcPts val="3079"/>
              </a:lnSpc>
            </a:pPr>
            <a:r>
              <a:rPr lang="en-US" sz="2199" dirty="0">
                <a:solidFill>
                  <a:srgbClr val="FFFFFF"/>
                </a:solidFill>
                <a:latin typeface="Open Sans Light Bold"/>
              </a:rPr>
              <a:t>race to financial literacy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6470175" y="457216"/>
            <a:ext cx="5347651" cy="2521321"/>
            <a:chOff x="0" y="0"/>
            <a:chExt cx="7130201" cy="3361761"/>
          </a:xfrm>
        </p:grpSpPr>
        <p:grpSp>
          <p:nvGrpSpPr>
            <p:cNvPr id="31" name="Group 31"/>
            <p:cNvGrpSpPr/>
            <p:nvPr/>
          </p:nvGrpSpPr>
          <p:grpSpPr>
            <a:xfrm>
              <a:off x="0" y="0"/>
              <a:ext cx="7130201" cy="3361761"/>
              <a:chOff x="0" y="0"/>
              <a:chExt cx="13468171" cy="635000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-12700" y="-12700"/>
                <a:ext cx="13493572" cy="6375400"/>
              </a:xfrm>
              <a:custGeom>
                <a:avLst/>
                <a:gdLst/>
                <a:ahLst/>
                <a:cxnLst/>
                <a:rect l="l" t="t" r="r" b="b"/>
                <a:pathLst>
                  <a:path w="13493572" h="6375400">
                    <a:moveTo>
                      <a:pt x="12631241" y="0"/>
                    </a:moveTo>
                    <a:lnTo>
                      <a:pt x="862330" y="0"/>
                    </a:lnTo>
                    <a:cubicBezTo>
                      <a:pt x="389890" y="0"/>
                      <a:pt x="0" y="389890"/>
                      <a:pt x="0" y="862330"/>
                    </a:cubicBezTo>
                    <a:lnTo>
                      <a:pt x="0" y="5513070"/>
                    </a:lnTo>
                    <a:cubicBezTo>
                      <a:pt x="0" y="5985510"/>
                      <a:pt x="389890" y="6375400"/>
                      <a:pt x="862330" y="6375400"/>
                    </a:cubicBezTo>
                    <a:lnTo>
                      <a:pt x="12631241" y="6375400"/>
                    </a:lnTo>
                    <a:cubicBezTo>
                      <a:pt x="13103681" y="6375400"/>
                      <a:pt x="13493572" y="5985510"/>
                      <a:pt x="13493572" y="5513070"/>
                    </a:cubicBezTo>
                    <a:lnTo>
                      <a:pt x="13493572" y="862330"/>
                    </a:lnTo>
                    <a:cubicBezTo>
                      <a:pt x="13493570" y="389890"/>
                      <a:pt x="13103681" y="0"/>
                      <a:pt x="12631241" y="0"/>
                    </a:cubicBezTo>
                    <a:close/>
                    <a:moveTo>
                      <a:pt x="13303070" y="927100"/>
                    </a:moveTo>
                    <a:lnTo>
                      <a:pt x="13303070" y="5513070"/>
                    </a:lnTo>
                    <a:cubicBezTo>
                      <a:pt x="13303070" y="5880100"/>
                      <a:pt x="12998271" y="6184900"/>
                      <a:pt x="12631241" y="6184900"/>
                    </a:cubicBezTo>
                    <a:lnTo>
                      <a:pt x="862330" y="6184900"/>
                    </a:lnTo>
                    <a:cubicBezTo>
                      <a:pt x="495300" y="6184900"/>
                      <a:pt x="190500" y="5880100"/>
                      <a:pt x="190500" y="5513070"/>
                    </a:cubicBezTo>
                    <a:lnTo>
                      <a:pt x="190500" y="862330"/>
                    </a:lnTo>
                    <a:cubicBezTo>
                      <a:pt x="190500" y="495300"/>
                      <a:pt x="495300" y="190500"/>
                      <a:pt x="862330" y="190500"/>
                    </a:cubicBezTo>
                    <a:lnTo>
                      <a:pt x="12631241" y="190500"/>
                    </a:lnTo>
                    <a:cubicBezTo>
                      <a:pt x="12998271" y="190500"/>
                      <a:pt x="13303070" y="495300"/>
                      <a:pt x="13303070" y="862330"/>
                    </a:cubicBezTo>
                    <a:lnTo>
                      <a:pt x="13303070" y="92710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33" name="Picture 33"/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rcRect/>
            <a:stretch>
              <a:fillRect/>
            </a:stretch>
          </p:blipFill>
          <p:spPr>
            <a:xfrm>
              <a:off x="622879" y="677514"/>
              <a:ext cx="2539564" cy="2403062"/>
            </a:xfrm>
            <a:prstGeom prst="rect">
              <a:avLst/>
            </a:prstGeom>
          </p:spPr>
        </p:pic>
        <p:sp>
          <p:nvSpPr>
            <p:cNvPr id="34" name="TextBox 34"/>
            <p:cNvSpPr txBox="1"/>
            <p:nvPr/>
          </p:nvSpPr>
          <p:spPr>
            <a:xfrm>
              <a:off x="2312347" y="375956"/>
              <a:ext cx="4146753" cy="2638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5174"/>
                </a:lnSpc>
              </a:pPr>
              <a:r>
                <a:rPr lang="en-US" sz="4500">
                  <a:solidFill>
                    <a:srgbClr val="FFFFFF"/>
                  </a:solidFill>
                  <a:latin typeface="Prata"/>
                </a:rPr>
                <a:t>LEADING YOU HOME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9892" r="13540"/>
          <a:stretch/>
        </p:blipFill>
        <p:spPr>
          <a:xfrm>
            <a:off x="0" y="3476740"/>
            <a:ext cx="18288000" cy="6566944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5400000">
            <a:off x="79693" y="6127267"/>
            <a:ext cx="2803969" cy="0"/>
          </a:xfrm>
          <a:prstGeom prst="line">
            <a:avLst/>
          </a:prstGeom>
          <a:ln w="19050" cap="rnd">
            <a:solidFill>
              <a:srgbClr val="C7D0D8"/>
            </a:solidFill>
            <a:prstDash val="sysDot"/>
            <a:headEnd type="none" w="sm" len="sm"/>
            <a:tailEnd type="oval" w="lg" len="lg"/>
          </a:ln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6915331">
            <a:off x="-143536" y="5409599"/>
            <a:ext cx="1185876" cy="90423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3897249">
            <a:off x="15450751" y="5355356"/>
            <a:ext cx="1078817" cy="60683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481677" y="6654520"/>
            <a:ext cx="1545239" cy="1768513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661140" y="457216"/>
            <a:ext cx="3008060" cy="1505049"/>
            <a:chOff x="0" y="0"/>
            <a:chExt cx="4010747" cy="2006733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0"/>
            <a:srcRect t="30117" r="30798" b="8328"/>
            <a:stretch>
              <a:fillRect/>
            </a:stretch>
          </p:blipFill>
          <p:spPr>
            <a:xfrm>
              <a:off x="0" y="0"/>
              <a:ext cx="4010747" cy="2006733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300053" y="149806"/>
              <a:ext cx="3396828" cy="1687332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834197" y="8506638"/>
            <a:ext cx="3118586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FFFFFF"/>
                </a:solidFill>
                <a:latin typeface="Road Race Stamp"/>
              </a:rPr>
              <a:t>CREDIT CHECK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6470175" y="457216"/>
            <a:ext cx="5347651" cy="2521321"/>
            <a:chOff x="0" y="0"/>
            <a:chExt cx="7130201" cy="3361761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7130201" cy="3361761"/>
              <a:chOff x="0" y="0"/>
              <a:chExt cx="13468171" cy="6350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-12700" y="-12700"/>
                <a:ext cx="13493572" cy="6375400"/>
              </a:xfrm>
              <a:custGeom>
                <a:avLst/>
                <a:gdLst/>
                <a:ahLst/>
                <a:cxnLst/>
                <a:rect l="l" t="t" r="r" b="b"/>
                <a:pathLst>
                  <a:path w="13493572" h="6375400">
                    <a:moveTo>
                      <a:pt x="12631241" y="0"/>
                    </a:moveTo>
                    <a:lnTo>
                      <a:pt x="862330" y="0"/>
                    </a:lnTo>
                    <a:cubicBezTo>
                      <a:pt x="389890" y="0"/>
                      <a:pt x="0" y="389890"/>
                      <a:pt x="0" y="862330"/>
                    </a:cubicBezTo>
                    <a:lnTo>
                      <a:pt x="0" y="5513070"/>
                    </a:lnTo>
                    <a:cubicBezTo>
                      <a:pt x="0" y="5985510"/>
                      <a:pt x="389890" y="6375400"/>
                      <a:pt x="862330" y="6375400"/>
                    </a:cubicBezTo>
                    <a:lnTo>
                      <a:pt x="12631241" y="6375400"/>
                    </a:lnTo>
                    <a:cubicBezTo>
                      <a:pt x="13103681" y="6375400"/>
                      <a:pt x="13493572" y="5985510"/>
                      <a:pt x="13493572" y="5513070"/>
                    </a:cubicBezTo>
                    <a:lnTo>
                      <a:pt x="13493572" y="862330"/>
                    </a:lnTo>
                    <a:cubicBezTo>
                      <a:pt x="13493570" y="389890"/>
                      <a:pt x="13103681" y="0"/>
                      <a:pt x="12631241" y="0"/>
                    </a:cubicBezTo>
                    <a:close/>
                    <a:moveTo>
                      <a:pt x="13303070" y="927100"/>
                    </a:moveTo>
                    <a:lnTo>
                      <a:pt x="13303070" y="5513070"/>
                    </a:lnTo>
                    <a:cubicBezTo>
                      <a:pt x="13303070" y="5880100"/>
                      <a:pt x="12998271" y="6184900"/>
                      <a:pt x="12631241" y="6184900"/>
                    </a:cubicBezTo>
                    <a:lnTo>
                      <a:pt x="862330" y="6184900"/>
                    </a:lnTo>
                    <a:cubicBezTo>
                      <a:pt x="495300" y="6184900"/>
                      <a:pt x="190500" y="5880100"/>
                      <a:pt x="190500" y="5513070"/>
                    </a:cubicBezTo>
                    <a:lnTo>
                      <a:pt x="190500" y="862330"/>
                    </a:lnTo>
                    <a:cubicBezTo>
                      <a:pt x="190500" y="495300"/>
                      <a:pt x="495300" y="190500"/>
                      <a:pt x="862330" y="190500"/>
                    </a:cubicBezTo>
                    <a:lnTo>
                      <a:pt x="12631241" y="190500"/>
                    </a:lnTo>
                    <a:cubicBezTo>
                      <a:pt x="12998271" y="190500"/>
                      <a:pt x="13303070" y="495300"/>
                      <a:pt x="13303070" y="862330"/>
                    </a:cubicBezTo>
                    <a:lnTo>
                      <a:pt x="13303070" y="92710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622879" y="677514"/>
              <a:ext cx="2539564" cy="2403062"/>
            </a:xfrm>
            <a:prstGeom prst="rect">
              <a:avLst/>
            </a:prstGeom>
          </p:spPr>
        </p:pic>
        <p:sp>
          <p:nvSpPr>
            <p:cNvPr id="15" name="TextBox 15"/>
            <p:cNvSpPr txBox="1"/>
            <p:nvPr/>
          </p:nvSpPr>
          <p:spPr>
            <a:xfrm>
              <a:off x="2312347" y="375956"/>
              <a:ext cx="4146753" cy="2638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5174"/>
                </a:lnSpc>
              </a:pPr>
              <a:r>
                <a:rPr lang="en-US" sz="4500">
                  <a:solidFill>
                    <a:srgbClr val="FFFFFF"/>
                  </a:solidFill>
                  <a:latin typeface="Prata"/>
                </a:rPr>
                <a:t>LEADING YOU HOME</a:t>
              </a:r>
            </a:p>
          </p:txBody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91202" y="3823020"/>
            <a:ext cx="1078730" cy="130953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23078" y="0"/>
            <a:ext cx="6157056" cy="10290247"/>
            <a:chOff x="0" y="0"/>
            <a:chExt cx="1621611" cy="27101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21611" cy="2710189"/>
            </a:xfrm>
            <a:custGeom>
              <a:avLst/>
              <a:gdLst/>
              <a:ahLst/>
              <a:cxnLst/>
              <a:rect l="l" t="t" r="r" b="b"/>
              <a:pathLst>
                <a:path w="1621611" h="2710189">
                  <a:moveTo>
                    <a:pt x="0" y="0"/>
                  </a:moveTo>
                  <a:lnTo>
                    <a:pt x="1621611" y="0"/>
                  </a:lnTo>
                  <a:lnTo>
                    <a:pt x="1621611" y="2710189"/>
                  </a:lnTo>
                  <a:lnTo>
                    <a:pt x="0" y="2710189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50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l="6679" r="8720" b="23750"/>
          <a:stretch>
            <a:fillRect/>
          </a:stretch>
        </p:blipFill>
        <p:spPr>
          <a:xfrm>
            <a:off x="1383023" y="3090999"/>
            <a:ext cx="6837166" cy="410824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264181" y="579166"/>
            <a:ext cx="1480687" cy="146453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942489" y="456037"/>
            <a:ext cx="985031" cy="246258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3163859" y="8930060"/>
            <a:ext cx="3275495" cy="1356940"/>
            <a:chOff x="0" y="0"/>
            <a:chExt cx="4367326" cy="1809254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8"/>
            <a:srcRect t="65681" r="17160"/>
            <a:stretch>
              <a:fillRect/>
            </a:stretch>
          </p:blipFill>
          <p:spPr>
            <a:xfrm>
              <a:off x="0" y="0"/>
              <a:ext cx="4367326" cy="1809254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459873" y="96712"/>
              <a:ext cx="3447579" cy="1712542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738869" y="4314956"/>
            <a:ext cx="6012213" cy="5982152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956739" y="1574387"/>
            <a:ext cx="7689734" cy="736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79"/>
              </a:lnSpc>
            </a:pPr>
            <a:r>
              <a:rPr lang="en-US" sz="5026">
                <a:solidFill>
                  <a:srgbClr val="FFFFFF"/>
                </a:solidFill>
                <a:latin typeface="Montserrat Extra-Bold Bold"/>
              </a:rPr>
              <a:t>What is credit?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930743" y="575802"/>
            <a:ext cx="6282828" cy="820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74"/>
              </a:lnSpc>
            </a:pPr>
            <a:r>
              <a:rPr lang="en-US" sz="4838">
                <a:solidFill>
                  <a:srgbClr val="000000"/>
                </a:solidFill>
                <a:latin typeface="Montserrat Extra-Bold Bold"/>
              </a:rPr>
              <a:t>DEFINITION: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930743" y="1564862"/>
            <a:ext cx="8415942" cy="2334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8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Montserrat Extra-Bold"/>
              </a:rPr>
              <a:t>A) Definition (Webster’s definition) - the ability of a customer to obtain goods or services before payment, based on the trust that payment will be made in the future</a:t>
            </a:r>
          </a:p>
        </p:txBody>
      </p:sp>
      <p:sp>
        <p:nvSpPr>
          <p:cNvPr id="15" name="TextBox 15"/>
          <p:cNvSpPr txBox="1"/>
          <p:nvPr/>
        </p:nvSpPr>
        <p:spPr>
          <a:xfrm rot="462199">
            <a:off x="10485052" y="6277019"/>
            <a:ext cx="4519848" cy="3590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60"/>
              </a:lnSpc>
            </a:pPr>
            <a:r>
              <a:rPr lang="en-US" sz="2400" dirty="0">
                <a:solidFill>
                  <a:srgbClr val="000000"/>
                </a:solidFill>
                <a:latin typeface="Montserrat Extra-Bold"/>
              </a:rPr>
              <a:t>You borrow money from your father and agree to pay him back next Friday. </a:t>
            </a:r>
          </a:p>
          <a:p>
            <a:pPr>
              <a:lnSpc>
                <a:spcPts val="2760"/>
              </a:lnSpc>
            </a:pPr>
            <a:r>
              <a:rPr lang="en-US" sz="2400" dirty="0">
                <a:solidFill>
                  <a:srgbClr val="000000"/>
                </a:solidFill>
                <a:latin typeface="Montserrat Extra-Bold"/>
              </a:rPr>
              <a:t>In order for credit to work, Dad has to believe that you can and will make that payment next Friday or other terms both parties agree to.</a:t>
            </a:r>
          </a:p>
          <a:p>
            <a:pPr algn="ctr">
              <a:lnSpc>
                <a:spcPts val="2760"/>
              </a:lnSpc>
              <a:spcBef>
                <a:spcPct val="0"/>
              </a:spcBef>
            </a:pPr>
            <a:endParaRPr lang="en-US" sz="2400" dirty="0">
              <a:solidFill>
                <a:srgbClr val="000000"/>
              </a:solidFill>
              <a:latin typeface="Montserrat Extra-Bold"/>
            </a:endParaRPr>
          </a:p>
        </p:txBody>
      </p:sp>
      <p:sp>
        <p:nvSpPr>
          <p:cNvPr id="16" name="TextBox 16"/>
          <p:cNvSpPr txBox="1"/>
          <p:nvPr/>
        </p:nvSpPr>
        <p:spPr>
          <a:xfrm rot="464197">
            <a:off x="10568728" y="5293154"/>
            <a:ext cx="1901949" cy="563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dirty="0">
                <a:solidFill>
                  <a:srgbClr val="000000"/>
                </a:solidFill>
                <a:latin typeface="Open Sans Bold"/>
              </a:rPr>
              <a:t>Example: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62424" y="23020"/>
            <a:ext cx="6740782" cy="10287000"/>
            <a:chOff x="0" y="0"/>
            <a:chExt cx="1775350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75350" cy="2709333"/>
            </a:xfrm>
            <a:custGeom>
              <a:avLst/>
              <a:gdLst/>
              <a:ahLst/>
              <a:cxnLst/>
              <a:rect l="l" t="t" r="r" b="b"/>
              <a:pathLst>
                <a:path w="1775350" h="2709333">
                  <a:moveTo>
                    <a:pt x="0" y="0"/>
                  </a:moveTo>
                  <a:lnTo>
                    <a:pt x="1775350" y="0"/>
                  </a:lnTo>
                  <a:lnTo>
                    <a:pt x="177535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50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749318" y="465810"/>
            <a:ext cx="1138197" cy="112578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l="5128" t="4658"/>
          <a:stretch>
            <a:fillRect/>
          </a:stretch>
        </p:blipFill>
        <p:spPr>
          <a:xfrm>
            <a:off x="438846" y="2262959"/>
            <a:ext cx="8604450" cy="576108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 t="65681" r="17160"/>
          <a:stretch>
            <a:fillRect/>
          </a:stretch>
        </p:blipFill>
        <p:spPr>
          <a:xfrm>
            <a:off x="3189167" y="8777945"/>
            <a:ext cx="3275495" cy="135694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576950" y="8814212"/>
            <a:ext cx="2585685" cy="128440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09495" y="9885387"/>
            <a:ext cx="493711" cy="36534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40976" y="465810"/>
            <a:ext cx="985031" cy="24625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296186" y="4792033"/>
            <a:ext cx="1627256" cy="1675424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2103274" y="4593897"/>
            <a:ext cx="5170747" cy="572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63"/>
              </a:lnSpc>
            </a:pPr>
            <a:r>
              <a:rPr lang="en-US" sz="3330">
                <a:solidFill>
                  <a:srgbClr val="004AAD"/>
                </a:solidFill>
                <a:latin typeface="Montserrat Classic"/>
              </a:rPr>
              <a:t>Insurance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103274" y="5277413"/>
            <a:ext cx="6030680" cy="1190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82"/>
              </a:lnSpc>
            </a:pPr>
            <a:r>
              <a:rPr lang="en-US" sz="2272">
                <a:solidFill>
                  <a:srgbClr val="004AAD"/>
                </a:solidFill>
                <a:latin typeface="Montserrat"/>
              </a:rPr>
              <a:t>The better your credit is the better quote you will receive on your homeowners or vehicle rate?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103274" y="7096107"/>
            <a:ext cx="5170747" cy="572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63"/>
              </a:lnSpc>
            </a:pPr>
            <a:r>
              <a:rPr lang="en-US" sz="3330">
                <a:solidFill>
                  <a:srgbClr val="004AAD"/>
                </a:solidFill>
                <a:latin typeface="Montserrat Classic"/>
              </a:rPr>
              <a:t>Mortgages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194166" y="7340887"/>
            <a:ext cx="1633973" cy="2048869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2103274" y="7783030"/>
            <a:ext cx="6030680" cy="78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82"/>
              </a:lnSpc>
            </a:pPr>
            <a:r>
              <a:rPr lang="en-US" sz="2272" dirty="0">
                <a:solidFill>
                  <a:srgbClr val="004AAD"/>
                </a:solidFill>
                <a:latin typeface="Montserrat Bold"/>
              </a:rPr>
              <a:t>The higher your credit score the lower</a:t>
            </a:r>
          </a:p>
          <a:p>
            <a:pPr>
              <a:lnSpc>
                <a:spcPts val="3182"/>
              </a:lnSpc>
            </a:pPr>
            <a:r>
              <a:rPr lang="en-US" sz="2272" dirty="0">
                <a:solidFill>
                  <a:srgbClr val="004AAD"/>
                </a:solidFill>
                <a:latin typeface="Montserrat Bold"/>
              </a:rPr>
              <a:t>your mortgage rate will be?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0096011" y="2261695"/>
            <a:ext cx="1732127" cy="1732127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2088553" y="2221030"/>
            <a:ext cx="5170747" cy="572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63"/>
              </a:lnSpc>
            </a:pPr>
            <a:r>
              <a:rPr lang="en-US" sz="3330">
                <a:solidFill>
                  <a:srgbClr val="004AAD"/>
                </a:solidFill>
                <a:latin typeface="Montserrat Classic"/>
              </a:rPr>
              <a:t>Renting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103274" y="2803779"/>
            <a:ext cx="6030680" cy="1190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82"/>
              </a:lnSpc>
            </a:pPr>
            <a:r>
              <a:rPr lang="en-US" sz="2272" dirty="0">
                <a:solidFill>
                  <a:srgbClr val="004AAD"/>
                </a:solidFill>
                <a:latin typeface="Montserrat"/>
              </a:rPr>
              <a:t>Even if you're renting your landlord may check your credit to see if you would be a good tenant?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540976" y="830585"/>
            <a:ext cx="8335676" cy="82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69"/>
              </a:lnSpc>
            </a:pPr>
            <a:r>
              <a:rPr lang="en-US" sz="5625">
                <a:solidFill>
                  <a:srgbClr val="FFFFFF"/>
                </a:solidFill>
                <a:latin typeface="Montserrat Extra-Bold"/>
              </a:rPr>
              <a:t>Consumer Credit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712343" y="604686"/>
            <a:ext cx="8113233" cy="1109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53"/>
              </a:lnSpc>
            </a:pPr>
            <a:r>
              <a:rPr lang="en-US" sz="6466" dirty="0">
                <a:solidFill>
                  <a:srgbClr val="000000"/>
                </a:solidFill>
                <a:latin typeface="Montserrat Extra-Bold"/>
              </a:rPr>
              <a:t>Did you know?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05293" y="2157146"/>
            <a:ext cx="13327489" cy="0"/>
          </a:xfrm>
          <a:prstGeom prst="line">
            <a:avLst/>
          </a:prstGeom>
          <a:ln w="47625" cap="flat">
            <a:solidFill>
              <a:srgbClr val="FAF3F3"/>
            </a:solidFill>
            <a:prstDash val="solid"/>
            <a:headEnd type="diamond" w="lg" len="lg"/>
            <a:tailEnd type="diamond" w="lg" len="lg"/>
          </a:ln>
        </p:spPr>
      </p:sp>
      <p:grpSp>
        <p:nvGrpSpPr>
          <p:cNvPr id="3" name="Group 3"/>
          <p:cNvGrpSpPr/>
          <p:nvPr/>
        </p:nvGrpSpPr>
        <p:grpSpPr>
          <a:xfrm>
            <a:off x="12765983" y="0"/>
            <a:ext cx="5522017" cy="10287000"/>
            <a:chOff x="0" y="0"/>
            <a:chExt cx="7362689" cy="137160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40126" r="27956"/>
            <a:stretch>
              <a:fillRect/>
            </a:stretch>
          </p:blipFill>
          <p:spPr>
            <a:xfrm>
              <a:off x="0" y="0"/>
              <a:ext cx="7362689" cy="13716000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927150" y="1127584"/>
            <a:ext cx="735608" cy="545269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0" y="8307633"/>
            <a:ext cx="12765983" cy="1979367"/>
            <a:chOff x="0" y="0"/>
            <a:chExt cx="3362234" cy="52131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362234" cy="521315"/>
            </a:xfrm>
            <a:custGeom>
              <a:avLst/>
              <a:gdLst/>
              <a:ahLst/>
              <a:cxnLst/>
              <a:rect l="l" t="t" r="r" b="b"/>
              <a:pathLst>
                <a:path w="3362234" h="521315">
                  <a:moveTo>
                    <a:pt x="0" y="0"/>
                  </a:moveTo>
                  <a:lnTo>
                    <a:pt x="3362234" y="0"/>
                  </a:lnTo>
                  <a:lnTo>
                    <a:pt x="3362234" y="521315"/>
                  </a:lnTo>
                  <a:lnTo>
                    <a:pt x="0" y="521315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61"/>
                </a:lnSpc>
              </a:pPr>
              <a:endParaRPr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803635" y="8537355"/>
            <a:ext cx="1307578" cy="152265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062991" y="367420"/>
            <a:ext cx="1320001" cy="118965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rcRect t="5167" b="78434"/>
          <a:stretch>
            <a:fillRect/>
          </a:stretch>
        </p:blipFill>
        <p:spPr>
          <a:xfrm>
            <a:off x="0" y="2204771"/>
            <a:ext cx="12765983" cy="117753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76639" y="2330085"/>
            <a:ext cx="919266" cy="85433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/>
          <a:srcRect t="5167" b="73598"/>
          <a:stretch>
            <a:fillRect/>
          </a:stretch>
        </p:blipFill>
        <p:spPr>
          <a:xfrm>
            <a:off x="0" y="4609599"/>
            <a:ext cx="12765983" cy="152477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/>
          <a:srcRect t="5167" b="78240"/>
          <a:stretch>
            <a:fillRect/>
          </a:stretch>
        </p:blipFill>
        <p:spPr>
          <a:xfrm>
            <a:off x="0" y="7123576"/>
            <a:ext cx="12765983" cy="1191400"/>
          </a:xfrm>
          <a:prstGeom prst="rect">
            <a:avLst/>
          </a:prstGeom>
        </p:spPr>
      </p:pic>
      <p:sp>
        <p:nvSpPr>
          <p:cNvPr id="15" name="AutoShape 15"/>
          <p:cNvSpPr/>
          <p:nvPr/>
        </p:nvSpPr>
        <p:spPr>
          <a:xfrm rot="5400000">
            <a:off x="2836816" y="5220483"/>
            <a:ext cx="6126674" cy="0"/>
          </a:xfrm>
          <a:prstGeom prst="line">
            <a:avLst/>
          </a:prstGeom>
          <a:ln w="47625" cap="flat">
            <a:solidFill>
              <a:srgbClr val="FAF3F3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76639" y="4919116"/>
            <a:ext cx="919266" cy="85433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76639" y="3587658"/>
            <a:ext cx="919266" cy="85433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458452" y="3606852"/>
            <a:ext cx="937397" cy="83513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458452" y="4870613"/>
            <a:ext cx="937397" cy="83513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352338" y="187464"/>
            <a:ext cx="2410342" cy="180775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8041320" y="331760"/>
            <a:ext cx="2762315" cy="1653936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458452" y="2343309"/>
            <a:ext cx="937397" cy="835136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614774" y="8484488"/>
            <a:ext cx="1162261" cy="1628387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76639" y="6198036"/>
            <a:ext cx="919266" cy="85433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76639" y="7292111"/>
            <a:ext cx="919266" cy="85433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409740" y="6134373"/>
            <a:ext cx="937397" cy="835136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458452" y="7301709"/>
            <a:ext cx="937397" cy="835136"/>
          </a:xfrm>
          <a:prstGeom prst="rect">
            <a:avLst/>
          </a:prstGeom>
        </p:spPr>
      </p:pic>
      <p:sp>
        <p:nvSpPr>
          <p:cNvPr id="28" name="TextBox 28"/>
          <p:cNvSpPr txBox="1"/>
          <p:nvPr/>
        </p:nvSpPr>
        <p:spPr>
          <a:xfrm>
            <a:off x="2296410" y="8412408"/>
            <a:ext cx="8173163" cy="1801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62"/>
              </a:lnSpc>
            </a:pPr>
            <a:r>
              <a:rPr lang="en-US" sz="6141">
                <a:solidFill>
                  <a:srgbClr val="FFFFFF"/>
                </a:solidFill>
                <a:latin typeface="Montserrat Extra-Bold Bold"/>
              </a:rPr>
              <a:t>Why Credit is </a:t>
            </a:r>
          </a:p>
          <a:p>
            <a:pPr algn="ctr">
              <a:lnSpc>
                <a:spcPts val="7062"/>
              </a:lnSpc>
            </a:pPr>
            <a:r>
              <a:rPr lang="en-US" sz="6141">
                <a:solidFill>
                  <a:srgbClr val="FFFFFF"/>
                </a:solidFill>
                <a:latin typeface="Montserrat Extra-Bold Bold"/>
              </a:rPr>
              <a:t>important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414980" y="2288430"/>
            <a:ext cx="4021559" cy="895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000000"/>
                </a:solidFill>
                <a:latin typeface="Montserrat Classic"/>
              </a:rPr>
              <a:t>Lower Mortgage Interest Rate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14980" y="4627164"/>
            <a:ext cx="4239498" cy="1353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000000"/>
                </a:solidFill>
                <a:latin typeface="Montserrat Classic"/>
              </a:rPr>
              <a:t>Landlords are typically more likely to approve your application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414980" y="3751902"/>
            <a:ext cx="4485172" cy="4109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40"/>
              </a:lnSpc>
              <a:spcBef>
                <a:spcPct val="0"/>
              </a:spcBef>
            </a:pPr>
            <a:r>
              <a:rPr lang="en-US" sz="2600" dirty="0">
                <a:solidFill>
                  <a:srgbClr val="000000"/>
                </a:solidFill>
                <a:latin typeface="Montserrat Classic"/>
              </a:rPr>
              <a:t>Easier to get Pre Approved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369006" y="6386601"/>
            <a:ext cx="4021559" cy="438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000000"/>
                </a:solidFill>
                <a:latin typeface="Montserrat Classic"/>
              </a:rPr>
              <a:t>Cheaper insurance rate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414980" y="7244486"/>
            <a:ext cx="4021559" cy="895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000000"/>
                </a:solidFill>
                <a:latin typeface="Montserrat Classic"/>
              </a:rPr>
              <a:t>Cheaper/no high risk utility deposit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7660898" y="2282460"/>
            <a:ext cx="4021559" cy="895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000000"/>
                </a:solidFill>
                <a:latin typeface="Montserrat Classic"/>
              </a:rPr>
              <a:t>Lower Mortgage Interest Rate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660898" y="4621194"/>
            <a:ext cx="4239498" cy="1353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000000"/>
                </a:solidFill>
                <a:latin typeface="Montserrat Classic"/>
              </a:rPr>
              <a:t>Landlords are typically more likely to approve your application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7660898" y="3809350"/>
            <a:ext cx="4912101" cy="4109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40"/>
              </a:lnSpc>
              <a:spcBef>
                <a:spcPct val="0"/>
              </a:spcBef>
            </a:pPr>
            <a:r>
              <a:rPr lang="en-US" sz="2600" dirty="0">
                <a:solidFill>
                  <a:srgbClr val="000000"/>
                </a:solidFill>
                <a:latin typeface="Montserrat Classic"/>
              </a:rPr>
              <a:t>Easier to get Pre Approved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7614924" y="6380631"/>
            <a:ext cx="4021559" cy="438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000000"/>
                </a:solidFill>
                <a:latin typeface="Montserrat Classic"/>
              </a:rPr>
              <a:t>Cheaper insurance rate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7660898" y="7238516"/>
            <a:ext cx="4021559" cy="895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000000"/>
                </a:solidFill>
                <a:latin typeface="Montserrat Classic"/>
              </a:rPr>
              <a:t>Cheaper/no high risk utility deposit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3"/>
          <a:srcRect t="43441" b="9115"/>
          <a:stretch/>
        </p:blipFill>
        <p:spPr>
          <a:xfrm>
            <a:off x="0" y="1466428"/>
            <a:ext cx="8081804" cy="25562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253" y="3984558"/>
            <a:ext cx="8081551" cy="6400473"/>
            <a:chOff x="0" y="0"/>
            <a:chExt cx="2128474" cy="168572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28474" cy="1685721"/>
            </a:xfrm>
            <a:custGeom>
              <a:avLst/>
              <a:gdLst/>
              <a:ahLst/>
              <a:cxnLst/>
              <a:rect l="l" t="t" r="r" b="b"/>
              <a:pathLst>
                <a:path w="2128474" h="1685721">
                  <a:moveTo>
                    <a:pt x="0" y="0"/>
                  </a:moveTo>
                  <a:lnTo>
                    <a:pt x="2128474" y="0"/>
                  </a:lnTo>
                  <a:lnTo>
                    <a:pt x="2128474" y="1685721"/>
                  </a:lnTo>
                  <a:lnTo>
                    <a:pt x="0" y="1685721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50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264181" y="579166"/>
            <a:ext cx="1480687" cy="146453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60472" y="4897242"/>
            <a:ext cx="985031" cy="24625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144000" y="1253114"/>
            <a:ext cx="948501" cy="98059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144000" y="2592000"/>
            <a:ext cx="948501" cy="98059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144000" y="4290696"/>
            <a:ext cx="948501" cy="98059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144000" y="6520908"/>
            <a:ext cx="948501" cy="98059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144000" y="8490417"/>
            <a:ext cx="948501" cy="98059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/>
          <a:srcRect t="65681" r="17160"/>
          <a:stretch>
            <a:fillRect/>
          </a:stretch>
        </p:blipFill>
        <p:spPr>
          <a:xfrm>
            <a:off x="2402901" y="8908179"/>
            <a:ext cx="3275495" cy="135694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2747806" y="8980714"/>
            <a:ext cx="2585685" cy="128440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660671" y="1840111"/>
            <a:ext cx="2759955" cy="1967779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95782" y="5539755"/>
            <a:ext cx="7689734" cy="2493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4"/>
              </a:lnSpc>
            </a:pPr>
            <a:r>
              <a:rPr lang="en-US" sz="5725">
                <a:solidFill>
                  <a:srgbClr val="FFFFFF"/>
                </a:solidFill>
                <a:latin typeface="Montserrat Extra-Bold Bold"/>
              </a:rPr>
              <a:t>What if I don't have </a:t>
            </a:r>
          </a:p>
          <a:p>
            <a:pPr algn="ctr">
              <a:lnSpc>
                <a:spcPts val="6584"/>
              </a:lnSpc>
            </a:pPr>
            <a:r>
              <a:rPr lang="en-US" sz="5725">
                <a:solidFill>
                  <a:srgbClr val="FFFFFF"/>
                </a:solidFill>
                <a:latin typeface="Montserrat Extra-Bold Bold"/>
              </a:rPr>
              <a:t>any credit?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487196" y="353080"/>
            <a:ext cx="8772104" cy="645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74"/>
              </a:lnSpc>
            </a:pPr>
            <a:r>
              <a:rPr lang="en-US" sz="3838">
                <a:solidFill>
                  <a:srgbClr val="000000"/>
                </a:solidFill>
                <a:latin typeface="Montserrat Extra-Bold Bold"/>
              </a:rPr>
              <a:t>WAYS TO ESTABLISH CREDIT: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370554" y="1182147"/>
            <a:ext cx="5005388" cy="1051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4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Montserrat Extra-Bold Bold"/>
              </a:rPr>
              <a:t>You must be 18 yrs. of age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370554" y="4048843"/>
            <a:ext cx="7901956" cy="1575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4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Montserrat Extra-Bold Bold"/>
              </a:rPr>
              <a:t>Apply for a secure credit card and keep balance below 21% of available credit limit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370554" y="2521033"/>
            <a:ext cx="6265102" cy="1051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14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Montserrat Extra-Bold"/>
              </a:rPr>
              <a:t>Apply for a secured loan from your local bank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370554" y="8284697"/>
            <a:ext cx="7536446" cy="15754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40"/>
              </a:lnSpc>
              <a:spcBef>
                <a:spcPct val="0"/>
              </a:spcBef>
            </a:pPr>
            <a:r>
              <a:rPr lang="en-US" sz="3600" dirty="0">
                <a:solidFill>
                  <a:srgbClr val="000000"/>
                </a:solidFill>
                <a:latin typeface="Montserrat Extra-Bold Bold"/>
              </a:rPr>
              <a:t>Ask a family member you trust to add you as authorized user on a credit card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389604" y="6233012"/>
            <a:ext cx="7004817" cy="1575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4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Montserrat Extra-Bold Bold"/>
              </a:rPr>
              <a:t>Monitor your credit to ensure no fraud is taking place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9FE09F4-24A2-CA51-567C-8D76E36ED9D5}"/>
              </a:ext>
            </a:extLst>
          </p:cNvPr>
          <p:cNvSpPr/>
          <p:nvPr/>
        </p:nvSpPr>
        <p:spPr>
          <a:xfrm>
            <a:off x="0" y="0"/>
            <a:ext cx="8081298" cy="1464534"/>
          </a:xfrm>
          <a:prstGeom prst="rect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5673289-3335-EBFF-D15E-0768ED0ED38E}"/>
              </a:ext>
            </a:extLst>
          </p:cNvPr>
          <p:cNvSpPr txBox="1"/>
          <p:nvPr/>
        </p:nvSpPr>
        <p:spPr>
          <a:xfrm>
            <a:off x="-39912" y="85432"/>
            <a:ext cx="792542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800" b="1" dirty="0">
                <a:solidFill>
                  <a:schemeClr val="bg1">
                    <a:lumMod val="50000"/>
                  </a:schemeClr>
                </a:solidFill>
              </a:rPr>
              <a:t>START NOW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76639" y="1924228"/>
            <a:ext cx="17559594" cy="0"/>
          </a:xfrm>
          <a:prstGeom prst="line">
            <a:avLst/>
          </a:prstGeom>
          <a:ln w="47625" cap="flat">
            <a:solidFill>
              <a:srgbClr val="FAF3F3"/>
            </a:solidFill>
            <a:prstDash val="solid"/>
            <a:headEnd type="diamond" w="lg" len="lg"/>
            <a:tailEnd type="diamond" w="lg" len="lg"/>
          </a:ln>
        </p:spPr>
      </p:sp>
      <p:sp>
        <p:nvSpPr>
          <p:cNvPr id="3" name="AutoShape 3"/>
          <p:cNvSpPr/>
          <p:nvPr/>
        </p:nvSpPr>
        <p:spPr>
          <a:xfrm rot="5400000">
            <a:off x="5016186" y="3257562"/>
            <a:ext cx="6562750" cy="0"/>
          </a:xfrm>
          <a:prstGeom prst="line">
            <a:avLst/>
          </a:prstGeom>
          <a:ln w="47625" cap="flat">
            <a:solidFill>
              <a:srgbClr val="FAF3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rot="5399999">
            <a:off x="7868148" y="8292764"/>
            <a:ext cx="858826" cy="0"/>
          </a:xfrm>
          <a:prstGeom prst="line">
            <a:avLst/>
          </a:prstGeom>
          <a:ln w="47625" cap="flat">
            <a:solidFill>
              <a:srgbClr val="FAF3F3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2429" y="429828"/>
            <a:ext cx="2868849" cy="119774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732799" y="531973"/>
            <a:ext cx="3154866" cy="109559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76639" y="2195245"/>
            <a:ext cx="4713125" cy="612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083"/>
              </a:lnSpc>
              <a:spcBef>
                <a:spcPct val="0"/>
              </a:spcBef>
            </a:pPr>
            <a:r>
              <a:rPr lang="en-US" sz="3630">
                <a:solidFill>
                  <a:srgbClr val="004AAD"/>
                </a:solidFill>
                <a:latin typeface="Montserrat Classic Bold"/>
              </a:rPr>
              <a:t>Auto Loan Amount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50266" y="4179195"/>
            <a:ext cx="4239498" cy="605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943"/>
              </a:lnSpc>
              <a:spcBef>
                <a:spcPct val="0"/>
              </a:spcBef>
            </a:pPr>
            <a:r>
              <a:rPr lang="en-US" sz="3530">
                <a:solidFill>
                  <a:srgbClr val="004AAD"/>
                </a:solidFill>
                <a:latin typeface="Montserrat Classic Bold"/>
              </a:rPr>
              <a:t>Interest Rate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34830" y="3148868"/>
            <a:ext cx="4354934" cy="605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943"/>
              </a:lnSpc>
              <a:spcBef>
                <a:spcPct val="0"/>
              </a:spcBef>
            </a:pPr>
            <a:r>
              <a:rPr lang="en-US" sz="3530">
                <a:solidFill>
                  <a:srgbClr val="004AAD"/>
                </a:solidFill>
                <a:latin typeface="Montserrat Classic Bold"/>
              </a:rPr>
              <a:t>Auto Loan Term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21845" y="5127738"/>
            <a:ext cx="4067919" cy="605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943"/>
              </a:lnSpc>
              <a:spcBef>
                <a:spcPct val="0"/>
              </a:spcBef>
            </a:pPr>
            <a:r>
              <a:rPr lang="en-US" sz="3530">
                <a:solidFill>
                  <a:srgbClr val="004AAD"/>
                </a:solidFill>
                <a:latin typeface="Montserrat Classic Bold"/>
              </a:rPr>
              <a:t>Monthly Payment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705794" y="6454896"/>
            <a:ext cx="5649640" cy="6726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23"/>
              </a:lnSpc>
              <a:spcBef>
                <a:spcPct val="0"/>
              </a:spcBef>
            </a:pPr>
            <a:r>
              <a:rPr lang="en-US" sz="4230" dirty="0">
                <a:solidFill>
                  <a:srgbClr val="000000"/>
                </a:solidFill>
                <a:latin typeface="Montserrat Classic Bold"/>
              </a:rPr>
              <a:t>Payment Difference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754386" y="8648700"/>
            <a:ext cx="5370814" cy="6726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23"/>
              </a:lnSpc>
              <a:spcBef>
                <a:spcPct val="0"/>
              </a:spcBef>
            </a:pPr>
            <a:r>
              <a:rPr lang="en-US" sz="4230" dirty="0">
                <a:solidFill>
                  <a:srgbClr val="000000"/>
                </a:solidFill>
                <a:latin typeface="Montserrat Classic Bold"/>
              </a:rPr>
              <a:t>Interest Difference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056436" y="566176"/>
            <a:ext cx="6298241" cy="829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63"/>
              </a:lnSpc>
              <a:spcBef>
                <a:spcPct val="0"/>
              </a:spcBef>
            </a:pPr>
            <a:r>
              <a:rPr lang="en-US" sz="4830">
                <a:solidFill>
                  <a:srgbClr val="000000"/>
                </a:solidFill>
                <a:latin typeface="Montserrat Classic"/>
              </a:rPr>
              <a:t>"Bad" or No Credit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151163" y="589604"/>
            <a:ext cx="4410565" cy="829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63"/>
              </a:lnSpc>
              <a:spcBef>
                <a:spcPct val="0"/>
              </a:spcBef>
            </a:pPr>
            <a:r>
              <a:rPr lang="en-US" sz="4830">
                <a:solidFill>
                  <a:srgbClr val="000000"/>
                </a:solidFill>
                <a:latin typeface="Montserrat Classic"/>
              </a:rPr>
              <a:t>"Good Credit"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356446" y="2195245"/>
            <a:ext cx="4713125" cy="612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83"/>
              </a:lnSpc>
              <a:spcBef>
                <a:spcPct val="0"/>
              </a:spcBef>
            </a:pPr>
            <a:r>
              <a:rPr lang="en-US" sz="3630">
                <a:solidFill>
                  <a:srgbClr val="000000"/>
                </a:solidFill>
                <a:latin typeface="Montserrat Classic Bold"/>
              </a:rPr>
              <a:t>$20,000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356446" y="5071515"/>
            <a:ext cx="2526501" cy="721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23"/>
              </a:lnSpc>
              <a:spcBef>
                <a:spcPct val="0"/>
              </a:spcBef>
            </a:pPr>
            <a:r>
              <a:rPr lang="en-US" sz="4230">
                <a:solidFill>
                  <a:srgbClr val="000000"/>
                </a:solidFill>
                <a:latin typeface="Montserrat Classic Bold"/>
              </a:rPr>
              <a:t>$387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356446" y="4188720"/>
            <a:ext cx="4713125" cy="612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83"/>
              </a:lnSpc>
              <a:spcBef>
                <a:spcPct val="0"/>
              </a:spcBef>
            </a:pPr>
            <a:r>
              <a:rPr lang="en-US" sz="3630">
                <a:solidFill>
                  <a:srgbClr val="000000"/>
                </a:solidFill>
                <a:latin typeface="Montserrat Classic Bold"/>
              </a:rPr>
              <a:t>6.0%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356446" y="3158393"/>
            <a:ext cx="4713125" cy="1003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83"/>
              </a:lnSpc>
            </a:pPr>
            <a:r>
              <a:rPr lang="en-US" sz="3630">
                <a:solidFill>
                  <a:srgbClr val="000000"/>
                </a:solidFill>
                <a:latin typeface="Montserrat Classic Bold"/>
              </a:rPr>
              <a:t>5 Yrs.</a:t>
            </a:r>
          </a:p>
          <a:p>
            <a:pPr>
              <a:lnSpc>
                <a:spcPts val="2983"/>
              </a:lnSpc>
              <a:spcBef>
                <a:spcPct val="0"/>
              </a:spcBef>
            </a:pPr>
            <a:endParaRPr lang="en-US" sz="3630">
              <a:solidFill>
                <a:srgbClr val="000000"/>
              </a:solidFill>
              <a:latin typeface="Montserrat Classic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7543070" y="7080860"/>
            <a:ext cx="2526501" cy="796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83"/>
              </a:lnSpc>
              <a:spcBef>
                <a:spcPct val="0"/>
              </a:spcBef>
            </a:pPr>
            <a:r>
              <a:rPr lang="en-US" sz="4630" dirty="0">
                <a:solidFill>
                  <a:srgbClr val="D41032"/>
                </a:solidFill>
                <a:latin typeface="Montserrat Classic Bold"/>
              </a:rPr>
              <a:t>$212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171307" y="9387841"/>
            <a:ext cx="2526501" cy="796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83"/>
              </a:lnSpc>
              <a:spcBef>
                <a:spcPct val="0"/>
              </a:spcBef>
            </a:pPr>
            <a:r>
              <a:rPr lang="en-US" sz="4630" dirty="0">
                <a:solidFill>
                  <a:srgbClr val="D41032"/>
                </a:solidFill>
                <a:latin typeface="Montserrat Classic Bold"/>
              </a:rPr>
              <a:t>$12,730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24534" y="7342887"/>
            <a:ext cx="2764639" cy="1224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943"/>
              </a:lnSpc>
              <a:spcBef>
                <a:spcPct val="0"/>
              </a:spcBef>
            </a:pPr>
            <a:r>
              <a:rPr lang="en-US" sz="3530">
                <a:solidFill>
                  <a:srgbClr val="004AAD"/>
                </a:solidFill>
                <a:latin typeface="Montserrat Classic Bold"/>
              </a:rPr>
              <a:t>Total Interest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726514" y="7634669"/>
            <a:ext cx="2526501" cy="69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43"/>
              </a:lnSpc>
              <a:spcBef>
                <a:spcPct val="0"/>
              </a:spcBef>
            </a:pPr>
            <a:r>
              <a:rPr lang="en-US" sz="4030">
                <a:solidFill>
                  <a:srgbClr val="000000"/>
                </a:solidFill>
                <a:latin typeface="Montserrat Classic Bold"/>
              </a:rPr>
              <a:t>$3,199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806320" y="2195245"/>
            <a:ext cx="4713125" cy="612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083"/>
              </a:lnSpc>
              <a:spcBef>
                <a:spcPct val="0"/>
              </a:spcBef>
            </a:pPr>
            <a:r>
              <a:rPr lang="en-US" sz="3630">
                <a:solidFill>
                  <a:srgbClr val="004AAD"/>
                </a:solidFill>
                <a:latin typeface="Montserrat Classic Bold"/>
              </a:rPr>
              <a:t>Auto Loan Amount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279947" y="4138303"/>
            <a:ext cx="4239498" cy="605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943"/>
              </a:lnSpc>
              <a:spcBef>
                <a:spcPct val="0"/>
              </a:spcBef>
            </a:pPr>
            <a:r>
              <a:rPr lang="en-US" sz="3530">
                <a:solidFill>
                  <a:srgbClr val="004AAD"/>
                </a:solidFill>
                <a:latin typeface="Montserrat Classic Bold"/>
              </a:rPr>
              <a:t>Interest Rate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164511" y="3148868"/>
            <a:ext cx="4354934" cy="605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943"/>
              </a:lnSpc>
              <a:spcBef>
                <a:spcPct val="0"/>
              </a:spcBef>
            </a:pPr>
            <a:r>
              <a:rPr lang="en-US" sz="3530">
                <a:solidFill>
                  <a:srgbClr val="004AAD"/>
                </a:solidFill>
                <a:latin typeface="Montserrat Classic Bold"/>
              </a:rPr>
              <a:t>Auto Loan Term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451526" y="5127738"/>
            <a:ext cx="4067919" cy="605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943"/>
              </a:lnSpc>
              <a:spcBef>
                <a:spcPct val="0"/>
              </a:spcBef>
            </a:pPr>
            <a:r>
              <a:rPr lang="en-US" sz="3530">
                <a:solidFill>
                  <a:srgbClr val="004AAD"/>
                </a:solidFill>
                <a:latin typeface="Montserrat Classic Bold"/>
              </a:rPr>
              <a:t>Monthly Payment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3886127" y="2195245"/>
            <a:ext cx="4713125" cy="612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83"/>
              </a:lnSpc>
              <a:spcBef>
                <a:spcPct val="0"/>
              </a:spcBef>
            </a:pPr>
            <a:r>
              <a:rPr lang="en-US" sz="3630">
                <a:solidFill>
                  <a:srgbClr val="000000"/>
                </a:solidFill>
                <a:latin typeface="Montserrat Classic Bold"/>
              </a:rPr>
              <a:t>$20,000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3886127" y="5071515"/>
            <a:ext cx="2526501" cy="721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23"/>
              </a:lnSpc>
              <a:spcBef>
                <a:spcPct val="0"/>
              </a:spcBef>
            </a:pPr>
            <a:r>
              <a:rPr lang="en-US" sz="4230">
                <a:solidFill>
                  <a:srgbClr val="D41032"/>
                </a:solidFill>
                <a:latin typeface="Montserrat Classic Bold"/>
              </a:rPr>
              <a:t>$599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3886127" y="4188720"/>
            <a:ext cx="4713125" cy="612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83"/>
              </a:lnSpc>
              <a:spcBef>
                <a:spcPct val="0"/>
              </a:spcBef>
            </a:pPr>
            <a:r>
              <a:rPr lang="en-US" sz="3630">
                <a:solidFill>
                  <a:srgbClr val="D41032"/>
                </a:solidFill>
                <a:latin typeface="Montserrat Classic Bold"/>
              </a:rPr>
              <a:t>26.0%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3886127" y="3158393"/>
            <a:ext cx="4713125" cy="1003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83"/>
              </a:lnSpc>
            </a:pPr>
            <a:r>
              <a:rPr lang="en-US" sz="3630">
                <a:solidFill>
                  <a:srgbClr val="000000"/>
                </a:solidFill>
                <a:latin typeface="Montserrat Classic Bold"/>
              </a:rPr>
              <a:t>5 Yrs.</a:t>
            </a:r>
          </a:p>
          <a:p>
            <a:pPr>
              <a:lnSpc>
                <a:spcPts val="2983"/>
              </a:lnSpc>
              <a:spcBef>
                <a:spcPct val="0"/>
              </a:spcBef>
            </a:pPr>
            <a:endParaRPr lang="en-US" sz="3630">
              <a:solidFill>
                <a:srgbClr val="000000"/>
              </a:solidFill>
              <a:latin typeface="Montserrat Classic Bold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1355446" y="7342887"/>
            <a:ext cx="2764639" cy="1224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943"/>
              </a:lnSpc>
              <a:spcBef>
                <a:spcPct val="0"/>
              </a:spcBef>
            </a:pPr>
            <a:r>
              <a:rPr lang="en-US" sz="3530">
                <a:solidFill>
                  <a:srgbClr val="004AAD"/>
                </a:solidFill>
                <a:latin typeface="Montserrat Classic Bold"/>
              </a:rPr>
              <a:t>Total Interest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4732799" y="7618858"/>
            <a:ext cx="2526501" cy="69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43"/>
              </a:lnSpc>
              <a:spcBef>
                <a:spcPct val="0"/>
              </a:spcBef>
            </a:pPr>
            <a:r>
              <a:rPr lang="en-US" sz="4030">
                <a:solidFill>
                  <a:srgbClr val="D41032"/>
                </a:solidFill>
                <a:latin typeface="Montserrat Classic Bold"/>
              </a:rPr>
              <a:t>$15,929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52509" y="72628"/>
            <a:ext cx="6740782" cy="10287000"/>
            <a:chOff x="0" y="0"/>
            <a:chExt cx="1775350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75350" cy="2709333"/>
            </a:xfrm>
            <a:custGeom>
              <a:avLst/>
              <a:gdLst/>
              <a:ahLst/>
              <a:cxnLst/>
              <a:rect l="l" t="t" r="r" b="b"/>
              <a:pathLst>
                <a:path w="1775350" h="2709333">
                  <a:moveTo>
                    <a:pt x="0" y="0"/>
                  </a:moveTo>
                  <a:lnTo>
                    <a:pt x="1775350" y="0"/>
                  </a:lnTo>
                  <a:lnTo>
                    <a:pt x="177535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50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749318" y="465810"/>
            <a:ext cx="1138197" cy="112578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t="65681" r="17160"/>
          <a:stretch>
            <a:fillRect/>
          </a:stretch>
        </p:blipFill>
        <p:spPr>
          <a:xfrm>
            <a:off x="3100533" y="8847028"/>
            <a:ext cx="3275495" cy="135694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530057" y="8880508"/>
            <a:ext cx="2585685" cy="128440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709495" y="9885387"/>
            <a:ext cx="493711" cy="36534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48111" y="342681"/>
            <a:ext cx="985031" cy="24625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0201923" y="1946302"/>
            <a:ext cx="914045" cy="91404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0164012" y="3060372"/>
            <a:ext cx="914045" cy="91404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0164012" y="4302083"/>
            <a:ext cx="914045" cy="91404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0164012" y="5414262"/>
            <a:ext cx="914045" cy="91404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0164012" y="6633107"/>
            <a:ext cx="914045" cy="91404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0164012" y="7851952"/>
            <a:ext cx="914045" cy="91404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0164012" y="9068476"/>
            <a:ext cx="914045" cy="91404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3"/>
          <a:srcRect t="3830" b="21498"/>
          <a:stretch>
            <a:fillRect/>
          </a:stretch>
        </p:blipFill>
        <p:spPr>
          <a:xfrm>
            <a:off x="342692" y="1922661"/>
            <a:ext cx="8968446" cy="6696856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529517" y="2059880"/>
            <a:ext cx="8614483" cy="6422418"/>
            <a:chOff x="0" y="0"/>
            <a:chExt cx="11485977" cy="8563224"/>
          </a:xfrm>
        </p:grpSpPr>
        <p:sp>
          <p:nvSpPr>
            <p:cNvPr id="19" name="TextBox 19"/>
            <p:cNvSpPr txBox="1"/>
            <p:nvPr/>
          </p:nvSpPr>
          <p:spPr>
            <a:xfrm>
              <a:off x="1201706" y="7664441"/>
              <a:ext cx="2484974" cy="8987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87"/>
                </a:lnSpc>
              </a:pPr>
              <a:r>
                <a:rPr lang="en-US" sz="1991">
                  <a:solidFill>
                    <a:srgbClr val="000000"/>
                  </a:solidFill>
                  <a:latin typeface="Open Sans Light"/>
                </a:rPr>
                <a:t>Payment History</a:t>
              </a:r>
            </a:p>
            <a:p>
              <a:pPr algn="ctr">
                <a:lnSpc>
                  <a:spcPts val="2787"/>
                </a:lnSpc>
              </a:pPr>
              <a:r>
                <a:rPr lang="en-US" sz="1991">
                  <a:solidFill>
                    <a:srgbClr val="000000"/>
                  </a:solidFill>
                  <a:latin typeface="Open Sans Light"/>
                </a:rPr>
                <a:t>35%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9145882" y="1272538"/>
              <a:ext cx="2340095" cy="8987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87"/>
                </a:lnSpc>
              </a:pPr>
              <a:r>
                <a:rPr lang="en-US" sz="1991">
                  <a:solidFill>
                    <a:srgbClr val="000000"/>
                  </a:solidFill>
                  <a:latin typeface="Open Sans Light"/>
                </a:rPr>
                <a:t>Amounts Owed</a:t>
              </a:r>
            </a:p>
            <a:p>
              <a:pPr algn="ctr">
                <a:lnSpc>
                  <a:spcPts val="2787"/>
                </a:lnSpc>
              </a:pPr>
              <a:r>
                <a:rPr lang="en-US" sz="1991">
                  <a:solidFill>
                    <a:srgbClr val="000000"/>
                  </a:solidFill>
                  <a:latin typeface="Open Sans Light"/>
                </a:rPr>
                <a:t>30%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92455" y="-38100"/>
              <a:ext cx="3594226" cy="8987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87"/>
                </a:lnSpc>
              </a:pPr>
              <a:r>
                <a:rPr lang="en-US" sz="1991">
                  <a:solidFill>
                    <a:srgbClr val="000000"/>
                  </a:solidFill>
                  <a:latin typeface="Open Sans Light"/>
                </a:rPr>
                <a:t>Length of Credit History</a:t>
              </a:r>
            </a:p>
            <a:p>
              <a:pPr algn="ctr">
                <a:lnSpc>
                  <a:spcPts val="2787"/>
                </a:lnSpc>
              </a:pPr>
              <a:r>
                <a:rPr lang="en-US" sz="1991">
                  <a:solidFill>
                    <a:srgbClr val="000000"/>
                  </a:solidFill>
                  <a:latin typeface="Open Sans Light"/>
                </a:rPr>
                <a:t>15%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9145882" y="6353803"/>
              <a:ext cx="1675102" cy="8987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87"/>
                </a:lnSpc>
              </a:pPr>
              <a:r>
                <a:rPr lang="en-US" sz="1991">
                  <a:solidFill>
                    <a:srgbClr val="000000"/>
                  </a:solidFill>
                  <a:latin typeface="Open Sans Light"/>
                </a:rPr>
                <a:t>New Credit</a:t>
              </a:r>
            </a:p>
            <a:p>
              <a:pPr algn="ctr">
                <a:lnSpc>
                  <a:spcPts val="2787"/>
                </a:lnSpc>
              </a:pPr>
              <a:r>
                <a:rPr lang="en-US" sz="1991">
                  <a:solidFill>
                    <a:srgbClr val="000000"/>
                  </a:solidFill>
                  <a:latin typeface="Open Sans Light"/>
                </a:rPr>
                <a:t>10%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2477481"/>
              <a:ext cx="1538171" cy="8987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87"/>
                </a:lnSpc>
              </a:pPr>
              <a:r>
                <a:rPr lang="en-US" sz="1991">
                  <a:solidFill>
                    <a:srgbClr val="000000"/>
                  </a:solidFill>
                  <a:latin typeface="Open Sans Light"/>
                </a:rPr>
                <a:t>Credit Mix</a:t>
              </a:r>
            </a:p>
            <a:p>
              <a:pPr algn="ctr">
                <a:lnSpc>
                  <a:spcPts val="2787"/>
                </a:lnSpc>
              </a:pPr>
              <a:r>
                <a:rPr lang="en-US" sz="1991">
                  <a:solidFill>
                    <a:srgbClr val="000000"/>
                  </a:solidFill>
                  <a:latin typeface="Open Sans Light"/>
                </a:rPr>
                <a:t>10%</a:t>
              </a:r>
            </a:p>
          </p:txBody>
        </p:sp>
        <p:grpSp>
          <p:nvGrpSpPr>
            <p:cNvPr id="24" name="Group 24"/>
            <p:cNvGrpSpPr>
              <a:grpSpLocks noChangeAspect="1"/>
            </p:cNvGrpSpPr>
            <p:nvPr/>
          </p:nvGrpSpPr>
          <p:grpSpPr>
            <a:xfrm>
              <a:off x="2034696" y="667306"/>
              <a:ext cx="7228611" cy="7228611"/>
              <a:chOff x="0" y="0"/>
              <a:chExt cx="2540000" cy="25400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1270000" y="0"/>
                <a:ext cx="1335503" cy="1722328"/>
              </a:xfrm>
              <a:custGeom>
                <a:avLst/>
                <a:gdLst/>
                <a:ahLst/>
                <a:cxnLst/>
                <a:rect l="l" t="t" r="r" b="b"/>
                <a:pathLst>
                  <a:path w="1335503" h="1722328">
                    <a:moveTo>
                      <a:pt x="0" y="0"/>
                    </a:moveTo>
                    <a:cubicBezTo>
                      <a:pt x="417744" y="0"/>
                      <a:pt x="808772" y="205436"/>
                      <a:pt x="1045791" y="549430"/>
                    </a:cubicBezTo>
                    <a:cubicBezTo>
                      <a:pt x="1282809" y="893424"/>
                      <a:pt x="1335503" y="1331978"/>
                      <a:pt x="1186718" y="1722328"/>
                    </a:cubicBezTo>
                    <a:lnTo>
                      <a:pt x="593359" y="1496164"/>
                    </a:lnTo>
                    <a:cubicBezTo>
                      <a:pt x="667751" y="1300989"/>
                      <a:pt x="641405" y="1081712"/>
                      <a:pt x="522895" y="909715"/>
                    </a:cubicBezTo>
                    <a:cubicBezTo>
                      <a:pt x="404386" y="737718"/>
                      <a:pt x="208872" y="635000"/>
                      <a:pt x="0" y="635000"/>
                    </a:cubicBezTo>
                    <a:close/>
                  </a:path>
                </a:pathLst>
              </a:custGeom>
              <a:solidFill>
                <a:srgbClr val="31356E"/>
              </a:solidFill>
            </p:spPr>
          </p:sp>
          <p:sp>
            <p:nvSpPr>
              <p:cNvPr id="26" name="Freeform 26"/>
              <p:cNvSpPr/>
              <p:nvPr/>
            </p:nvSpPr>
            <p:spPr>
              <a:xfrm>
                <a:off x="1617102" y="1466226"/>
                <a:ext cx="860740" cy="867251"/>
              </a:xfrm>
              <a:custGeom>
                <a:avLst/>
                <a:gdLst/>
                <a:ahLst/>
                <a:cxnLst/>
                <a:rect l="l" t="t" r="r" b="b"/>
                <a:pathLst>
                  <a:path w="860740" h="867251">
                    <a:moveTo>
                      <a:pt x="860740" y="196226"/>
                    </a:moveTo>
                    <a:cubicBezTo>
                      <a:pt x="771144" y="471974"/>
                      <a:pt x="589892" y="708765"/>
                      <a:pt x="347101" y="867250"/>
                    </a:cubicBezTo>
                    <a:lnTo>
                      <a:pt x="0" y="335512"/>
                    </a:lnTo>
                    <a:cubicBezTo>
                      <a:pt x="121395" y="256269"/>
                      <a:pt x="212021" y="137874"/>
                      <a:pt x="256819" y="0"/>
                    </a:cubicBezTo>
                    <a:close/>
                  </a:path>
                </a:pathLst>
              </a:custGeom>
              <a:solidFill>
                <a:srgbClr val="2F5F98"/>
              </a:solidFill>
            </p:spPr>
          </p:sp>
          <p:sp>
            <p:nvSpPr>
              <p:cNvPr id="27" name="Freeform 27"/>
              <p:cNvSpPr/>
              <p:nvPr/>
            </p:nvSpPr>
            <p:spPr>
              <a:xfrm>
                <a:off x="-22853" y="1206526"/>
                <a:ext cx="2039341" cy="1413116"/>
              </a:xfrm>
              <a:custGeom>
                <a:avLst/>
                <a:gdLst/>
                <a:ahLst/>
                <a:cxnLst/>
                <a:rect l="l" t="t" r="r" b="b"/>
                <a:pathLst>
                  <a:path w="2039341" h="1413116">
                    <a:moveTo>
                      <a:pt x="2039340" y="1090926"/>
                    </a:moveTo>
                    <a:cubicBezTo>
                      <a:pt x="1643719" y="1378361"/>
                      <a:pt x="1118208" y="1413116"/>
                      <a:pt x="688179" y="1180286"/>
                    </a:cubicBezTo>
                    <a:cubicBezTo>
                      <a:pt x="258149" y="947456"/>
                      <a:pt x="0" y="488404"/>
                      <a:pt x="24440" y="0"/>
                    </a:cubicBezTo>
                    <a:lnTo>
                      <a:pt x="658647" y="31737"/>
                    </a:lnTo>
                    <a:cubicBezTo>
                      <a:pt x="646426" y="275939"/>
                      <a:pt x="775501" y="505465"/>
                      <a:pt x="990516" y="621880"/>
                    </a:cubicBezTo>
                    <a:cubicBezTo>
                      <a:pt x="1205531" y="738295"/>
                      <a:pt x="1468286" y="720918"/>
                      <a:pt x="1666097" y="577200"/>
                    </a:cubicBezTo>
                    <a:close/>
                  </a:path>
                </a:pathLst>
              </a:custGeom>
              <a:solidFill>
                <a:srgbClr val="2D8BBA"/>
              </a:solidFill>
            </p:spPr>
          </p:sp>
          <p:sp>
            <p:nvSpPr>
              <p:cNvPr id="28" name="Freeform 28"/>
              <p:cNvSpPr/>
              <p:nvPr/>
            </p:nvSpPr>
            <p:spPr>
              <a:xfrm>
                <a:off x="0" y="473094"/>
                <a:ext cx="775571" cy="796906"/>
              </a:xfrm>
              <a:custGeom>
                <a:avLst/>
                <a:gdLst/>
                <a:ahLst/>
                <a:cxnLst/>
                <a:rect l="l" t="t" r="r" b="b"/>
                <a:pathLst>
                  <a:path w="775571" h="796906">
                    <a:moveTo>
                      <a:pt x="0" y="796906"/>
                    </a:moveTo>
                    <a:lnTo>
                      <a:pt x="0" y="796906"/>
                    </a:lnTo>
                    <a:cubicBezTo>
                      <a:pt x="0" y="506967"/>
                      <a:pt x="99209" y="225756"/>
                      <a:pt x="281141" y="0"/>
                    </a:cubicBezTo>
                    <a:lnTo>
                      <a:pt x="775571" y="398453"/>
                    </a:lnTo>
                    <a:cubicBezTo>
                      <a:pt x="684604" y="511331"/>
                      <a:pt x="635000" y="651936"/>
                      <a:pt x="635000" y="796906"/>
                    </a:cubicBezTo>
                    <a:close/>
                  </a:path>
                </a:pathLst>
              </a:custGeom>
              <a:solidFill>
                <a:srgbClr val="41B8D5"/>
              </a:solidFill>
            </p:spPr>
          </p:sp>
          <p:sp>
            <p:nvSpPr>
              <p:cNvPr id="29" name="Freeform 29"/>
              <p:cNvSpPr/>
              <p:nvPr/>
            </p:nvSpPr>
            <p:spPr>
              <a:xfrm>
                <a:off x="242548" y="0"/>
                <a:ext cx="1027388" cy="896756"/>
              </a:xfrm>
              <a:custGeom>
                <a:avLst/>
                <a:gdLst/>
                <a:ahLst/>
                <a:cxnLst/>
                <a:rect l="l" t="t" r="r" b="b"/>
                <a:pathLst>
                  <a:path w="1027388" h="896756">
                    <a:moveTo>
                      <a:pt x="0" y="523513"/>
                    </a:moveTo>
                    <a:cubicBezTo>
                      <a:pt x="238928" y="194657"/>
                      <a:pt x="620836" y="41"/>
                      <a:pt x="1027325" y="0"/>
                    </a:cubicBezTo>
                    <a:lnTo>
                      <a:pt x="1027389" y="635000"/>
                    </a:lnTo>
                    <a:cubicBezTo>
                      <a:pt x="824144" y="635020"/>
                      <a:pt x="633190" y="732328"/>
                      <a:pt x="513726" y="896756"/>
                    </a:cubicBezTo>
                    <a:close/>
                  </a:path>
                </a:pathLst>
              </a:custGeom>
              <a:solidFill>
                <a:srgbClr val="6CE5E8"/>
              </a:solidFill>
            </p:spPr>
          </p:sp>
          <p:sp>
            <p:nvSpPr>
              <p:cNvPr id="30" name="Freeform 30"/>
              <p:cNvSpPr/>
              <p:nvPr/>
            </p:nvSpPr>
            <p:spPr>
              <a:xfrm>
                <a:off x="1270000" y="0"/>
                <a:ext cx="127" cy="63500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635000">
                    <a:moveTo>
                      <a:pt x="0" y="0"/>
                    </a:moveTo>
                    <a:cubicBezTo>
                      <a:pt x="42" y="0"/>
                      <a:pt x="85" y="0"/>
                      <a:pt x="127" y="0"/>
                    </a:cubicBezTo>
                    <a:lnTo>
                      <a:pt x="63" y="635000"/>
                    </a:lnTo>
                    <a:cubicBezTo>
                      <a:pt x="42" y="635000"/>
                      <a:pt x="21" y="635000"/>
                      <a:pt x="0" y="635000"/>
                    </a:cubicBezTo>
                    <a:close/>
                  </a:path>
                </a:pathLst>
              </a:custGeom>
              <a:solidFill>
                <a:srgbClr val="41B8D5"/>
              </a:solidFill>
            </p:spPr>
          </p:sp>
        </p:grpSp>
      </p:grpSp>
      <p:sp>
        <p:nvSpPr>
          <p:cNvPr id="31" name="TextBox 31"/>
          <p:cNvSpPr txBox="1"/>
          <p:nvPr/>
        </p:nvSpPr>
        <p:spPr>
          <a:xfrm>
            <a:off x="11459600" y="2083675"/>
            <a:ext cx="5170747" cy="572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63"/>
              </a:lnSpc>
            </a:pPr>
            <a:r>
              <a:rPr lang="en-US" sz="3330">
                <a:solidFill>
                  <a:srgbClr val="004AAD"/>
                </a:solidFill>
                <a:latin typeface="Montserrat Classic"/>
              </a:rPr>
              <a:t>Make payments on time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540976" y="875353"/>
            <a:ext cx="8335676" cy="736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79"/>
              </a:lnSpc>
            </a:pPr>
            <a:r>
              <a:rPr lang="en-US" sz="5026">
                <a:solidFill>
                  <a:srgbClr val="FFFFFF"/>
                </a:solidFill>
                <a:latin typeface="Montserrat Extra-Bold Bold"/>
              </a:rPr>
              <a:t>Maintaining Credit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0333080" y="465810"/>
            <a:ext cx="6413944" cy="1109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53"/>
              </a:lnSpc>
            </a:pPr>
            <a:r>
              <a:rPr lang="en-US" sz="6466" dirty="0">
                <a:solidFill>
                  <a:srgbClr val="000000"/>
                </a:solidFill>
                <a:latin typeface="Montserrat Extra-Bold"/>
              </a:rPr>
              <a:t>Major Factors: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1459600" y="3197745"/>
            <a:ext cx="5170747" cy="572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63"/>
              </a:lnSpc>
            </a:pPr>
            <a:r>
              <a:rPr lang="en-US" sz="3330">
                <a:solidFill>
                  <a:srgbClr val="004AAD"/>
                </a:solidFill>
                <a:latin typeface="Montserrat Classic"/>
              </a:rPr>
              <a:t>Credit card utilization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1459600" y="4464663"/>
            <a:ext cx="5170747" cy="572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63"/>
              </a:lnSpc>
            </a:pPr>
            <a:r>
              <a:rPr lang="en-US" sz="3330">
                <a:solidFill>
                  <a:srgbClr val="004AAD"/>
                </a:solidFill>
                <a:latin typeface="Montserrat Classic"/>
              </a:rPr>
              <a:t>Length of credit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459600" y="5451512"/>
            <a:ext cx="5170747" cy="572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63"/>
              </a:lnSpc>
            </a:pPr>
            <a:r>
              <a:rPr lang="en-US" sz="3330">
                <a:solidFill>
                  <a:srgbClr val="004AAD"/>
                </a:solidFill>
                <a:latin typeface="Montserrat Classic"/>
              </a:rPr>
              <a:t>New credit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1459600" y="6684775"/>
            <a:ext cx="5170747" cy="572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63"/>
              </a:lnSpc>
            </a:pPr>
            <a:r>
              <a:rPr lang="en-US" sz="3330">
                <a:solidFill>
                  <a:srgbClr val="004AAD"/>
                </a:solidFill>
                <a:latin typeface="Montserrat Classic"/>
              </a:rPr>
              <a:t>Type of credit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1459600" y="7572762"/>
            <a:ext cx="5312509" cy="1179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90"/>
              </a:lnSpc>
            </a:pPr>
            <a:r>
              <a:rPr lang="en-US" sz="3422">
                <a:solidFill>
                  <a:srgbClr val="004AAD"/>
                </a:solidFill>
                <a:latin typeface="Montserrat Classic"/>
              </a:rPr>
              <a:t>Public Records</a:t>
            </a:r>
          </a:p>
          <a:p>
            <a:pPr algn="just">
              <a:lnSpc>
                <a:spcPts val="4790"/>
              </a:lnSpc>
            </a:pPr>
            <a:r>
              <a:rPr lang="en-US" sz="3422">
                <a:solidFill>
                  <a:srgbClr val="004AAD"/>
                </a:solidFill>
                <a:latin typeface="Montserrat Classic"/>
              </a:rPr>
              <a:t>(Ex. Bankruptcy)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1459600" y="8904887"/>
            <a:ext cx="5170747" cy="1163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63"/>
              </a:lnSpc>
            </a:pPr>
            <a:r>
              <a:rPr lang="en-US" sz="3330">
                <a:solidFill>
                  <a:srgbClr val="004AAD"/>
                </a:solidFill>
                <a:latin typeface="Montserrat Classic"/>
              </a:rPr>
              <a:t>Number of credit </a:t>
            </a:r>
          </a:p>
          <a:p>
            <a:pPr algn="just">
              <a:lnSpc>
                <a:spcPts val="4663"/>
              </a:lnSpc>
            </a:pPr>
            <a:r>
              <a:rPr lang="en-US" sz="3330">
                <a:solidFill>
                  <a:srgbClr val="004AAD"/>
                </a:solidFill>
                <a:latin typeface="Montserrat Classic"/>
              </a:rPr>
              <a:t>inquiries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3014</Words>
  <Application>Microsoft Office PowerPoint</Application>
  <PresentationFormat>Custom</PresentationFormat>
  <Paragraphs>390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43" baseType="lpstr">
      <vt:lpstr>Open Sans Light</vt:lpstr>
      <vt:lpstr>Montserrat Classic Bold</vt:lpstr>
      <vt:lpstr>Montserrat Bold</vt:lpstr>
      <vt:lpstr>Montserrat</vt:lpstr>
      <vt:lpstr>Open Sans Light Bold</vt:lpstr>
      <vt:lpstr>Montserrat Extra-Bold Bold</vt:lpstr>
      <vt:lpstr>Road Race Stamp</vt:lpstr>
      <vt:lpstr>Montserrat Classic</vt:lpstr>
      <vt:lpstr>Montserrat Medium</vt:lpstr>
      <vt:lpstr>Arial</vt:lpstr>
      <vt:lpstr>Finger Paint</vt:lpstr>
      <vt:lpstr>Open Sans Bold</vt:lpstr>
      <vt:lpstr>Calibri</vt:lpstr>
      <vt:lpstr>Montserrat Extra-Bold</vt:lpstr>
      <vt:lpstr>Josefin Sans</vt:lpstr>
      <vt:lpstr>Open Sans</vt:lpstr>
      <vt:lpstr>Josefin Sans Bold</vt:lpstr>
      <vt:lpstr>Prata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LMAR PROJECT DRAFT</dc:title>
  <dc:creator>Jaime Ross</dc:creator>
  <cp:lastModifiedBy>Brittany Conwill</cp:lastModifiedBy>
  <cp:revision>9</cp:revision>
  <cp:lastPrinted>2022-09-13T15:13:09Z</cp:lastPrinted>
  <dcterms:created xsi:type="dcterms:W3CDTF">2006-08-16T00:00:00Z</dcterms:created>
  <dcterms:modified xsi:type="dcterms:W3CDTF">2022-09-15T20:26:32Z</dcterms:modified>
  <dc:identifier>DAFDuKE86-8</dc:identifier>
</cp:coreProperties>
</file>