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9" r:id="rId3"/>
    <p:sldId id="257"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Montserrat Extra-Bold" panose="020B0604020202020204" charset="0"/>
      <p:regular r:id="rId23"/>
    </p:embeddedFont>
    <p:embeddedFont>
      <p:font typeface="Montserrat Semi-Bold" panose="020B0604020202020204" charset="0"/>
      <p:regular r:id="rId24"/>
    </p:embeddedFont>
    <p:embeddedFont>
      <p:font typeface="Montserrat Semi-Bold Bol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2" autoAdjust="0"/>
    <p:restoredTop sz="94641" autoAdjust="0"/>
  </p:normalViewPr>
  <p:slideViewPr>
    <p:cSldViewPr>
      <p:cViewPr varScale="1">
        <p:scale>
          <a:sx n="54" d="100"/>
          <a:sy n="54" d="100"/>
        </p:scale>
        <p:origin x="73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4" d="100"/>
          <a:sy n="64" d="100"/>
        </p:scale>
        <p:origin x="3180" y="3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4E8E09-BF67-4688-9209-AFD5D088C275}"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B241BD-37F7-4317-8763-50268C1A6BD9}" type="slidenum">
              <a:rPr lang="en-US" smtClean="0"/>
              <a:t>‹#›</a:t>
            </a:fld>
            <a:endParaRPr lang="en-US"/>
          </a:p>
        </p:txBody>
      </p:sp>
    </p:spTree>
    <p:extLst>
      <p:ext uri="{BB962C8B-B14F-4D97-AF65-F5344CB8AC3E}">
        <p14:creationId xmlns:p14="http://schemas.microsoft.com/office/powerpoint/2010/main" val="1377804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28600"/>
            <a:ext cx="5486400" cy="3086100"/>
          </a:xfrm>
        </p:spPr>
      </p:sp>
      <p:sp>
        <p:nvSpPr>
          <p:cNvPr id="3" name="Notes Placeholder 2"/>
          <p:cNvSpPr>
            <a:spLocks noGrp="1"/>
          </p:cNvSpPr>
          <p:nvPr>
            <p:ph type="body" idx="1"/>
          </p:nvPr>
        </p:nvSpPr>
        <p:spPr>
          <a:xfrm>
            <a:off x="304800" y="3505200"/>
            <a:ext cx="6324600" cy="5334000"/>
          </a:xfrm>
        </p:spPr>
        <p:txBody>
          <a:bodyPr/>
          <a:lstStyle/>
          <a:p>
            <a:r>
              <a:rPr lang="en-US" sz="1600" dirty="0"/>
              <a:t>Welcome.</a:t>
            </a:r>
          </a:p>
          <a:p>
            <a:endParaRPr lang="en-US" sz="1600" dirty="0"/>
          </a:p>
          <a:p>
            <a:r>
              <a:rPr lang="en-US" sz="1600" dirty="0"/>
              <a:t>This presentation is designed to inform you about the Benefits of being a Member of the REALTOR</a:t>
            </a:r>
            <a:r>
              <a:rPr lang="en-US" sz="1600" dirty="0">
                <a:solidFill>
                  <a:srgbClr val="0A2239"/>
                </a:solidFill>
                <a:latin typeface="Montserrat Extra-Bold"/>
              </a:rPr>
              <a:t>®</a:t>
            </a:r>
            <a:r>
              <a:rPr lang="en-US" sz="1600" dirty="0"/>
              <a:t> Association. </a:t>
            </a:r>
          </a:p>
          <a:p>
            <a:endParaRPr lang="en-US" sz="1600" dirty="0"/>
          </a:p>
          <a:p>
            <a:r>
              <a:rPr lang="en-US" sz="1600" dirty="0"/>
              <a:t>First of all, by definition, the word REALTOR® refers to a member of the National Association of REALTORS®. It’s not the same thing as being a licensee, which just means that you hold a real estate license.</a:t>
            </a:r>
          </a:p>
          <a:p>
            <a:endParaRPr lang="en-US" sz="1600" dirty="0"/>
          </a:p>
          <a:p>
            <a:r>
              <a:rPr lang="en-US" sz="1600" dirty="0"/>
              <a:t>The word REALTOR® has only two syllables – REAL-TOR! It’s not Real-a-tor.</a:t>
            </a:r>
          </a:p>
          <a:p>
            <a:r>
              <a:rPr lang="en-US" sz="1600" dirty="0"/>
              <a:t>It’s the same as Doc-tor, Law-</a:t>
            </a:r>
            <a:r>
              <a:rPr lang="en-US" sz="1600" dirty="0" err="1"/>
              <a:t>yer</a:t>
            </a:r>
            <a:r>
              <a:rPr lang="en-US" sz="1600" dirty="0"/>
              <a:t> – just two syllables - REAL-TOR!</a:t>
            </a:r>
          </a:p>
          <a:p>
            <a:endParaRPr lang="en-US" sz="1600" dirty="0"/>
          </a:p>
          <a:p>
            <a:r>
              <a:rPr lang="en-US" sz="1600" dirty="0"/>
              <a:t>When you use the term REALTOR®, you are telling everyone that you are a member of the REALTOR® organization.</a:t>
            </a:r>
          </a:p>
          <a:p>
            <a:endParaRPr lang="en-US" sz="1600" dirty="0"/>
          </a:p>
          <a:p>
            <a:r>
              <a:rPr lang="en-US" sz="1600" dirty="0"/>
              <a:t>As a REALTOR</a:t>
            </a:r>
            <a:r>
              <a:rPr lang="en-US" sz="1600" dirty="0">
                <a:solidFill>
                  <a:srgbClr val="0A2239"/>
                </a:solidFill>
                <a:latin typeface="Montserrat Extra-Bold"/>
              </a:rPr>
              <a:t>®</a:t>
            </a:r>
            <a:r>
              <a:rPr lang="en-US" sz="1600" dirty="0"/>
              <a:t>, you are a member of three Associations – Local, State, and National.</a:t>
            </a:r>
          </a:p>
          <a:p>
            <a:endParaRPr lang="en-US" sz="1600" dirty="0"/>
          </a:p>
          <a:p>
            <a:r>
              <a:rPr lang="en-US" sz="1600" dirty="0"/>
              <a:t>We’ll take a look at your local association first.</a:t>
            </a:r>
          </a:p>
          <a:p>
            <a:endParaRPr lang="en-US" dirty="0"/>
          </a:p>
        </p:txBody>
      </p:sp>
      <p:sp>
        <p:nvSpPr>
          <p:cNvPr id="4" name="Slide Number Placeholder 3"/>
          <p:cNvSpPr>
            <a:spLocks noGrp="1"/>
          </p:cNvSpPr>
          <p:nvPr>
            <p:ph type="sldNum" sz="quarter" idx="5"/>
          </p:nvPr>
        </p:nvSpPr>
        <p:spPr/>
        <p:txBody>
          <a:bodyPr/>
          <a:lstStyle/>
          <a:p>
            <a:fld id="{26B241BD-37F7-4317-8763-50268C1A6BD9}" type="slidenum">
              <a:rPr lang="en-US" smtClean="0"/>
              <a:t>1</a:t>
            </a:fld>
            <a:endParaRPr lang="en-US"/>
          </a:p>
        </p:txBody>
      </p:sp>
    </p:spTree>
    <p:extLst>
      <p:ext uri="{BB962C8B-B14F-4D97-AF65-F5344CB8AC3E}">
        <p14:creationId xmlns:p14="http://schemas.microsoft.com/office/powerpoint/2010/main" val="1715177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There are many opportunities to grow your real estate expertise and leadership skills through the State Association.</a:t>
            </a:r>
          </a:p>
          <a:p>
            <a:endParaRPr lang="en-US" sz="1600" dirty="0"/>
          </a:p>
          <a:p>
            <a:r>
              <a:rPr lang="en-US" sz="1600" dirty="0"/>
              <a:t>Service on state committees or participation in MAR’s </a:t>
            </a:r>
            <a:r>
              <a:rPr lang="en-US" sz="1600" i="1" dirty="0" err="1"/>
              <a:t>Leadership</a:t>
            </a:r>
            <a:r>
              <a:rPr lang="en-US" sz="1600" dirty="0" err="1"/>
              <a:t>MAR</a:t>
            </a:r>
            <a:r>
              <a:rPr lang="en-US" sz="1600" dirty="0"/>
              <a:t> program benefit the volunteer leader and also the association.</a:t>
            </a:r>
          </a:p>
          <a:p>
            <a:endParaRPr lang="en-US" sz="1600" dirty="0"/>
          </a:p>
          <a:p>
            <a:r>
              <a:rPr lang="en-US" sz="1600" dirty="0"/>
              <a:t>And broker resources such as presentations like this one and our annual Broker Summit provide support to MAR’s broker members.</a:t>
            </a:r>
          </a:p>
          <a:p>
            <a:endParaRPr lang="en-US" dirty="0"/>
          </a:p>
        </p:txBody>
      </p:sp>
      <p:sp>
        <p:nvSpPr>
          <p:cNvPr id="4" name="Slide Number Placeholder 3"/>
          <p:cNvSpPr>
            <a:spLocks noGrp="1"/>
          </p:cNvSpPr>
          <p:nvPr>
            <p:ph type="sldNum" sz="quarter" idx="5"/>
          </p:nvPr>
        </p:nvSpPr>
        <p:spPr/>
        <p:txBody>
          <a:bodyPr/>
          <a:lstStyle/>
          <a:p>
            <a:fld id="{26B241BD-37F7-4317-8763-50268C1A6BD9}" type="slidenum">
              <a:rPr lang="en-US" smtClean="0"/>
              <a:t>10</a:t>
            </a:fld>
            <a:endParaRPr lang="en-US"/>
          </a:p>
        </p:txBody>
      </p:sp>
    </p:spTree>
    <p:extLst>
      <p:ext uri="{BB962C8B-B14F-4D97-AF65-F5344CB8AC3E}">
        <p14:creationId xmlns:p14="http://schemas.microsoft.com/office/powerpoint/2010/main" val="3016157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As a REALTOR®, you agree to abide by NAR’s Code of Ethics and its 17 Articles.</a:t>
            </a:r>
          </a:p>
          <a:p>
            <a:endParaRPr lang="en-US" sz="1600" dirty="0"/>
          </a:p>
          <a:p>
            <a:r>
              <a:rPr lang="en-US" sz="1600" dirty="0"/>
              <a:t>The Professional Standards enforcement process is a member benefit that is offered to all Mississippi REALTORS®.</a:t>
            </a:r>
          </a:p>
          <a:p>
            <a:endParaRPr lang="en-US" sz="1600" dirty="0"/>
          </a:p>
          <a:p>
            <a:r>
              <a:rPr lang="en-US" sz="1600" dirty="0"/>
              <a:t>18 out of the 20 local boards work in partnership with the State Association in the Pro Standards enforcement process.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6B241BD-37F7-4317-8763-50268C1A6BD9}" type="slidenum">
              <a:rPr lang="en-US" smtClean="0"/>
              <a:t>11</a:t>
            </a:fld>
            <a:endParaRPr lang="en-US"/>
          </a:p>
        </p:txBody>
      </p:sp>
    </p:spTree>
    <p:extLst>
      <p:ext uri="{BB962C8B-B14F-4D97-AF65-F5344CB8AC3E}">
        <p14:creationId xmlns:p14="http://schemas.microsoft.com/office/powerpoint/2010/main" val="182759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 have a political voice available to us through our Political Action Committee (PAC), MARPAC. </a:t>
            </a:r>
          </a:p>
          <a:p>
            <a:endParaRPr lang="en-US" sz="1600" dirty="0"/>
          </a:p>
          <a:p>
            <a:r>
              <a:rPr lang="en-US" sz="1600" dirty="0"/>
              <a:t>Our MARPAC Trustees work with Political Leaders to support initiatives that directly protect Property Ownership Rights and advance pro-business initiatives.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6B241BD-37F7-4317-8763-50268C1A6BD9}" type="slidenum">
              <a:rPr lang="en-US" smtClean="0"/>
              <a:t>12</a:t>
            </a:fld>
            <a:endParaRPr lang="en-US"/>
          </a:p>
        </p:txBody>
      </p:sp>
    </p:spTree>
    <p:extLst>
      <p:ext uri="{BB962C8B-B14F-4D97-AF65-F5344CB8AC3E}">
        <p14:creationId xmlns:p14="http://schemas.microsoft.com/office/powerpoint/2010/main" val="2340243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457200"/>
            <a:ext cx="5486400" cy="3086100"/>
          </a:xfrm>
        </p:spPr>
      </p:sp>
      <p:sp>
        <p:nvSpPr>
          <p:cNvPr id="3" name="Notes Placeholder 2"/>
          <p:cNvSpPr>
            <a:spLocks noGrp="1"/>
          </p:cNvSpPr>
          <p:nvPr>
            <p:ph type="body" idx="1"/>
          </p:nvPr>
        </p:nvSpPr>
        <p:spPr>
          <a:xfrm>
            <a:off x="685800" y="3733800"/>
            <a:ext cx="5486400" cy="4267200"/>
          </a:xfrm>
        </p:spPr>
        <p:txBody>
          <a:bodyPr/>
          <a:lstStyle/>
          <a:p>
            <a:r>
              <a:rPr lang="en-US" sz="1600" dirty="0"/>
              <a:t>On the National level, NAR offers professional development opportunities through online courses and the Center for REALTOR® Development. </a:t>
            </a:r>
          </a:p>
          <a:p>
            <a:endParaRPr lang="en-US" sz="1600" dirty="0"/>
          </a:p>
          <a:p>
            <a:r>
              <a:rPr lang="en-US" sz="1600" dirty="0"/>
              <a:t>Designations and Certification programs help you take your education and professionalism to a higher level and help grow your career.</a:t>
            </a:r>
          </a:p>
          <a:p>
            <a:endParaRPr lang="en-US" sz="1600" dirty="0"/>
          </a:p>
          <a:p>
            <a:r>
              <a:rPr lang="en-US" sz="1600" dirty="0"/>
              <a:t>NAR’s C2EX program works you through a series of modules to enhance your professional skills.</a:t>
            </a:r>
          </a:p>
          <a:p>
            <a:endParaRPr lang="en-US" sz="1600" dirty="0"/>
          </a:p>
          <a:p>
            <a:r>
              <a:rPr lang="en-US" sz="1600" dirty="0"/>
              <a:t>And L.E.A.D. courses prepare you for association leadership.</a:t>
            </a:r>
          </a:p>
          <a:p>
            <a:endParaRPr lang="en-US" sz="1600" dirty="0"/>
          </a:p>
          <a:p>
            <a:endParaRPr lang="en-US" dirty="0"/>
          </a:p>
        </p:txBody>
      </p:sp>
      <p:sp>
        <p:nvSpPr>
          <p:cNvPr id="4" name="Slide Number Placeholder 3"/>
          <p:cNvSpPr>
            <a:spLocks noGrp="1"/>
          </p:cNvSpPr>
          <p:nvPr>
            <p:ph type="sldNum" sz="quarter" idx="5"/>
          </p:nvPr>
        </p:nvSpPr>
        <p:spPr/>
        <p:txBody>
          <a:bodyPr/>
          <a:lstStyle/>
          <a:p>
            <a:fld id="{26B241BD-37F7-4317-8763-50268C1A6BD9}" type="slidenum">
              <a:rPr lang="en-US" smtClean="0"/>
              <a:t>13</a:t>
            </a:fld>
            <a:endParaRPr lang="en-US"/>
          </a:p>
        </p:txBody>
      </p:sp>
    </p:spTree>
    <p:extLst>
      <p:ext uri="{BB962C8B-B14F-4D97-AF65-F5344CB8AC3E}">
        <p14:creationId xmlns:p14="http://schemas.microsoft.com/office/powerpoint/2010/main" val="2941120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38200"/>
            <a:ext cx="5486400" cy="3086100"/>
          </a:xfrm>
        </p:spPr>
      </p:sp>
      <p:sp>
        <p:nvSpPr>
          <p:cNvPr id="3" name="Notes Placeholder 2"/>
          <p:cNvSpPr>
            <a:spLocks noGrp="1"/>
          </p:cNvSpPr>
          <p:nvPr>
            <p:ph type="body" idx="1"/>
          </p:nvPr>
        </p:nvSpPr>
        <p:spPr/>
        <p:txBody>
          <a:bodyPr/>
          <a:lstStyle/>
          <a:p>
            <a:r>
              <a:rPr lang="en-US" sz="1600" dirty="0"/>
              <a:t>Multiple training avenues are available to you as an Association Member. </a:t>
            </a:r>
          </a:p>
          <a:p>
            <a:endParaRPr lang="en-US" sz="1600" dirty="0"/>
          </a:p>
          <a:p>
            <a:r>
              <a:rPr lang="en-US" sz="1600" dirty="0"/>
              <a:t>These are exclusive to REALTORS</a:t>
            </a:r>
            <a:r>
              <a:rPr lang="en-US" sz="1600" dirty="0">
                <a:solidFill>
                  <a:srgbClr val="0A2239"/>
                </a:solidFill>
              </a:rPr>
              <a:t>®.</a:t>
            </a:r>
          </a:p>
          <a:p>
            <a:endParaRPr lang="en-US" sz="1600" dirty="0">
              <a:solidFill>
                <a:srgbClr val="0A2239"/>
              </a:solidFill>
            </a:endParaRPr>
          </a:p>
          <a:p>
            <a:r>
              <a:rPr lang="en-US" sz="1600" dirty="0">
                <a:solidFill>
                  <a:srgbClr val="0A2239"/>
                </a:solidFill>
              </a:rPr>
              <a:t>REALTOR® safety, the Code of Ethics and Fair Housing Training are all offered through the National Association’s website at </a:t>
            </a:r>
            <a:r>
              <a:rPr lang="en-US" sz="1600" dirty="0" err="1">
                <a:solidFill>
                  <a:srgbClr val="0A2239"/>
                </a:solidFill>
              </a:rPr>
              <a:t>nar.realtor</a:t>
            </a:r>
            <a:r>
              <a:rPr lang="en-US" sz="1600" dirty="0">
                <a:solidFill>
                  <a:srgbClr val="0A2239"/>
                </a:solidFill>
              </a:rPr>
              <a:t>.</a:t>
            </a:r>
            <a:endParaRPr lang="en-US" sz="1600" dirty="0"/>
          </a:p>
          <a:p>
            <a:endParaRPr lang="en-US" dirty="0"/>
          </a:p>
        </p:txBody>
      </p:sp>
      <p:sp>
        <p:nvSpPr>
          <p:cNvPr id="4" name="Slide Number Placeholder 3"/>
          <p:cNvSpPr>
            <a:spLocks noGrp="1"/>
          </p:cNvSpPr>
          <p:nvPr>
            <p:ph type="sldNum" sz="quarter" idx="5"/>
          </p:nvPr>
        </p:nvSpPr>
        <p:spPr/>
        <p:txBody>
          <a:bodyPr/>
          <a:lstStyle/>
          <a:p>
            <a:fld id="{26B241BD-37F7-4317-8763-50268C1A6BD9}" type="slidenum">
              <a:rPr lang="en-US" smtClean="0"/>
              <a:t>14</a:t>
            </a:fld>
            <a:endParaRPr lang="en-US"/>
          </a:p>
        </p:txBody>
      </p:sp>
    </p:spTree>
    <p:extLst>
      <p:ext uri="{BB962C8B-B14F-4D97-AF65-F5344CB8AC3E}">
        <p14:creationId xmlns:p14="http://schemas.microsoft.com/office/powerpoint/2010/main" val="2180243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If you’re in the market for insurance, life insurance, travel deals, technology, </a:t>
            </a:r>
            <a:r>
              <a:rPr lang="en-US" sz="1600" dirty="0" err="1"/>
              <a:t>etc</a:t>
            </a:r>
            <a:r>
              <a:rPr lang="en-US" sz="1600" dirty="0"/>
              <a:t> – NAR has you covered with a host of vendors offering incentives and deals. </a:t>
            </a:r>
          </a:p>
          <a:p>
            <a:endParaRPr lang="en-US" sz="1600" dirty="0"/>
          </a:p>
          <a:p>
            <a:r>
              <a:rPr lang="en-US" sz="1600" dirty="0"/>
              <a:t>Details are available at </a:t>
            </a:r>
            <a:r>
              <a:rPr lang="en-US" sz="1600" dirty="0" err="1"/>
              <a:t>NAR.realtor</a:t>
            </a:r>
            <a:r>
              <a:rPr lang="en-US" sz="1600" dirty="0"/>
              <a:t>.</a:t>
            </a:r>
          </a:p>
          <a:p>
            <a:endParaRPr lang="en-US" sz="1600"/>
          </a:p>
          <a:p>
            <a:endParaRPr lang="en-US" sz="1600" dirty="0"/>
          </a:p>
          <a:p>
            <a:endParaRPr lang="en-US" dirty="0"/>
          </a:p>
        </p:txBody>
      </p:sp>
      <p:sp>
        <p:nvSpPr>
          <p:cNvPr id="4" name="Slide Number Placeholder 3"/>
          <p:cNvSpPr>
            <a:spLocks noGrp="1"/>
          </p:cNvSpPr>
          <p:nvPr>
            <p:ph type="sldNum" sz="quarter" idx="5"/>
          </p:nvPr>
        </p:nvSpPr>
        <p:spPr/>
        <p:txBody>
          <a:bodyPr/>
          <a:lstStyle/>
          <a:p>
            <a:fld id="{26B241BD-37F7-4317-8763-50268C1A6BD9}" type="slidenum">
              <a:rPr lang="en-US" smtClean="0"/>
              <a:t>15</a:t>
            </a:fld>
            <a:endParaRPr lang="en-US"/>
          </a:p>
        </p:txBody>
      </p:sp>
    </p:spTree>
    <p:extLst>
      <p:ext uri="{BB962C8B-B14F-4D97-AF65-F5344CB8AC3E}">
        <p14:creationId xmlns:p14="http://schemas.microsoft.com/office/powerpoint/2010/main" val="3987301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6B241BD-37F7-4317-8763-50268C1A6BD9}" type="slidenum">
              <a:rPr lang="en-US" smtClean="0"/>
              <a:t>16</a:t>
            </a:fld>
            <a:endParaRPr lang="en-US"/>
          </a:p>
        </p:txBody>
      </p:sp>
    </p:spTree>
    <p:extLst>
      <p:ext uri="{BB962C8B-B14F-4D97-AF65-F5344CB8AC3E}">
        <p14:creationId xmlns:p14="http://schemas.microsoft.com/office/powerpoint/2010/main" val="2219526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Each local board varies on the specific benefits they offer to their members, but one thing all of our local boards provide is an opportunity to network with your fellow members.</a:t>
            </a:r>
          </a:p>
          <a:p>
            <a:endParaRPr lang="en-US" sz="1600" dirty="0"/>
          </a:p>
          <a:p>
            <a:r>
              <a:rPr lang="en-US" sz="1600" dirty="0"/>
              <a:t>Many networking events are hosted by the Association for Agents, Affiliates, Local Politicians, and Business Leaders in our communities.</a:t>
            </a:r>
          </a:p>
          <a:p>
            <a:endParaRPr lang="en-US" sz="1600" dirty="0"/>
          </a:p>
          <a:p>
            <a:r>
              <a:rPr lang="en-US" sz="1600" dirty="0"/>
              <a:t>Some examples of these are Lunch and Learns, Meet and Greets</a:t>
            </a:r>
            <a:r>
              <a:rPr lang="en-US" sz="1600" dirty="0">
                <a:solidFill>
                  <a:srgbClr val="0A2239"/>
                </a:solidFill>
              </a:rPr>
              <a:t>, and monthly or quarterly General Membership Meetings as well as Conferences.</a:t>
            </a:r>
            <a:endParaRPr lang="en-US" sz="1600" dirty="0"/>
          </a:p>
          <a:p>
            <a:endParaRPr lang="en-US" dirty="0"/>
          </a:p>
        </p:txBody>
      </p:sp>
      <p:sp>
        <p:nvSpPr>
          <p:cNvPr id="4" name="Slide Number Placeholder 3"/>
          <p:cNvSpPr>
            <a:spLocks noGrp="1"/>
          </p:cNvSpPr>
          <p:nvPr>
            <p:ph type="sldNum" sz="quarter" idx="5"/>
          </p:nvPr>
        </p:nvSpPr>
        <p:spPr/>
        <p:txBody>
          <a:bodyPr/>
          <a:lstStyle/>
          <a:p>
            <a:fld id="{26B241BD-37F7-4317-8763-50268C1A6BD9}" type="slidenum">
              <a:rPr lang="en-US" smtClean="0"/>
              <a:t>2</a:t>
            </a:fld>
            <a:endParaRPr lang="en-US"/>
          </a:p>
        </p:txBody>
      </p:sp>
    </p:spTree>
    <p:extLst>
      <p:ext uri="{BB962C8B-B14F-4D97-AF65-F5344CB8AC3E}">
        <p14:creationId xmlns:p14="http://schemas.microsoft.com/office/powerpoint/2010/main" val="599237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Many local boards provide some sort of education for their members.</a:t>
            </a:r>
          </a:p>
          <a:p>
            <a:endParaRPr lang="en-US" sz="1600" dirty="0"/>
          </a:p>
          <a:p>
            <a:r>
              <a:rPr lang="en-US" sz="1600" dirty="0"/>
              <a:t>Usually these education events help their members complete some of their required continuing education hours or provide training on specific topics required by the National Association, like Code of Ethics and Fair Housing.</a:t>
            </a:r>
          </a:p>
          <a:p>
            <a:endParaRPr lang="en-US" sz="1600" dirty="0"/>
          </a:p>
          <a:p>
            <a:endParaRPr lang="en-US" sz="1600" dirty="0"/>
          </a:p>
        </p:txBody>
      </p:sp>
      <p:sp>
        <p:nvSpPr>
          <p:cNvPr id="4" name="Slide Number Placeholder 3"/>
          <p:cNvSpPr>
            <a:spLocks noGrp="1"/>
          </p:cNvSpPr>
          <p:nvPr>
            <p:ph type="sldNum" sz="quarter" idx="5"/>
          </p:nvPr>
        </p:nvSpPr>
        <p:spPr/>
        <p:txBody>
          <a:bodyPr/>
          <a:lstStyle/>
          <a:p>
            <a:fld id="{26B241BD-37F7-4317-8763-50268C1A6BD9}" type="slidenum">
              <a:rPr lang="en-US" smtClean="0"/>
              <a:t>3</a:t>
            </a:fld>
            <a:endParaRPr lang="en-US"/>
          </a:p>
        </p:txBody>
      </p:sp>
    </p:spTree>
    <p:extLst>
      <p:ext uri="{BB962C8B-B14F-4D97-AF65-F5344CB8AC3E}">
        <p14:creationId xmlns:p14="http://schemas.microsoft.com/office/powerpoint/2010/main" val="3138229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Your Safety is one of the most important concerns of our associations.</a:t>
            </a:r>
          </a:p>
          <a:p>
            <a:endParaRPr lang="en-US" sz="1600" dirty="0"/>
          </a:p>
          <a:p>
            <a:r>
              <a:rPr lang="en-US" sz="1600" dirty="0"/>
              <a:t>Most local boards offer training on best practices and security measures to help protect you.</a:t>
            </a:r>
          </a:p>
          <a:p>
            <a:endParaRPr lang="en-US" sz="1600" dirty="0"/>
          </a:p>
          <a:p>
            <a:r>
              <a:rPr lang="en-US" sz="1600" dirty="0"/>
              <a:t>In the event you become aware of some sort of suspicious activity, notifying your Local Association will help communicate the possible danger to other REALTORS</a:t>
            </a:r>
            <a:r>
              <a:rPr lang="en-US" sz="1600" dirty="0">
                <a:solidFill>
                  <a:srgbClr val="0A2239"/>
                </a:solidFill>
                <a:latin typeface="Montserrat Extra-Bold"/>
              </a:rPr>
              <a:t>® </a:t>
            </a:r>
            <a:r>
              <a:rPr lang="en-US" sz="1600" dirty="0">
                <a:solidFill>
                  <a:srgbClr val="0A2239"/>
                </a:solidFill>
              </a:rPr>
              <a:t>and keep them safe.</a:t>
            </a:r>
            <a:endParaRPr lang="en-US" sz="1600" dirty="0"/>
          </a:p>
          <a:p>
            <a:endParaRPr lang="en-US" dirty="0"/>
          </a:p>
        </p:txBody>
      </p:sp>
      <p:sp>
        <p:nvSpPr>
          <p:cNvPr id="4" name="Slide Number Placeholder 3"/>
          <p:cNvSpPr>
            <a:spLocks noGrp="1"/>
          </p:cNvSpPr>
          <p:nvPr>
            <p:ph type="sldNum" sz="quarter" idx="5"/>
          </p:nvPr>
        </p:nvSpPr>
        <p:spPr/>
        <p:txBody>
          <a:bodyPr/>
          <a:lstStyle/>
          <a:p>
            <a:fld id="{26B241BD-37F7-4317-8763-50268C1A6BD9}" type="slidenum">
              <a:rPr lang="en-US" smtClean="0"/>
              <a:t>4</a:t>
            </a:fld>
            <a:endParaRPr lang="en-US"/>
          </a:p>
        </p:txBody>
      </p:sp>
    </p:spTree>
    <p:extLst>
      <p:ext uri="{BB962C8B-B14F-4D97-AF65-F5344CB8AC3E}">
        <p14:creationId xmlns:p14="http://schemas.microsoft.com/office/powerpoint/2010/main" val="3004613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Through your local boards, you have opportunities to serve your community.  The Association helps get your foot in the door and gives you access to service opportunities.</a:t>
            </a:r>
          </a:p>
          <a:p>
            <a:endParaRPr lang="en-US" sz="1600" dirty="0"/>
          </a:p>
          <a:p>
            <a:r>
              <a:rPr lang="en-US" sz="1600" dirty="0"/>
              <a:t>Your local board may partner with a local food pantry, a school supply closet at your neighborhood school, shelters, and other community organizations.</a:t>
            </a:r>
          </a:p>
          <a:p>
            <a:endParaRPr lang="en-US" sz="1600" dirty="0"/>
          </a:p>
          <a:p>
            <a:endParaRPr lang="en-US" sz="1600" dirty="0"/>
          </a:p>
          <a:p>
            <a:endParaRPr lang="en-US" dirty="0"/>
          </a:p>
        </p:txBody>
      </p:sp>
      <p:sp>
        <p:nvSpPr>
          <p:cNvPr id="4" name="Slide Number Placeholder 3"/>
          <p:cNvSpPr>
            <a:spLocks noGrp="1"/>
          </p:cNvSpPr>
          <p:nvPr>
            <p:ph type="sldNum" sz="quarter" idx="5"/>
          </p:nvPr>
        </p:nvSpPr>
        <p:spPr/>
        <p:txBody>
          <a:bodyPr/>
          <a:lstStyle/>
          <a:p>
            <a:fld id="{26B241BD-37F7-4317-8763-50268C1A6BD9}" type="slidenum">
              <a:rPr lang="en-US" smtClean="0"/>
              <a:t>5</a:t>
            </a:fld>
            <a:endParaRPr lang="en-US"/>
          </a:p>
        </p:txBody>
      </p:sp>
    </p:spTree>
    <p:extLst>
      <p:ext uri="{BB962C8B-B14F-4D97-AF65-F5344CB8AC3E}">
        <p14:creationId xmlns:p14="http://schemas.microsoft.com/office/powerpoint/2010/main" val="3028039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04800"/>
            <a:ext cx="5486400" cy="3086100"/>
          </a:xfrm>
        </p:spPr>
      </p:sp>
      <p:sp>
        <p:nvSpPr>
          <p:cNvPr id="3" name="Notes Placeholder 2"/>
          <p:cNvSpPr>
            <a:spLocks noGrp="1"/>
          </p:cNvSpPr>
          <p:nvPr>
            <p:ph type="body" idx="1"/>
          </p:nvPr>
        </p:nvSpPr>
        <p:spPr>
          <a:xfrm>
            <a:off x="381000" y="3657600"/>
            <a:ext cx="5791200" cy="4343400"/>
          </a:xfrm>
        </p:spPr>
        <p:txBody>
          <a:bodyPr/>
          <a:lstStyle/>
          <a:p>
            <a:r>
              <a:rPr lang="en-US" sz="1600" dirty="0"/>
              <a:t>As a REALTOR</a:t>
            </a:r>
            <a:r>
              <a:rPr lang="en-US" sz="1600" dirty="0">
                <a:solidFill>
                  <a:srgbClr val="0A2239"/>
                </a:solidFill>
              </a:rPr>
              <a:t> ® you have the opportunity to serve </a:t>
            </a:r>
            <a:r>
              <a:rPr lang="en-US" sz="1600" dirty="0" err="1">
                <a:solidFill>
                  <a:srgbClr val="0A2239"/>
                </a:solidFill>
              </a:rPr>
              <a:t>ina</a:t>
            </a:r>
            <a:r>
              <a:rPr lang="en-US" sz="1600" dirty="0">
                <a:solidFill>
                  <a:srgbClr val="0A2239"/>
                </a:solidFill>
              </a:rPr>
              <a:t>  Leadership position for your local board. </a:t>
            </a:r>
          </a:p>
          <a:p>
            <a:endParaRPr lang="en-US" sz="1600" dirty="0">
              <a:solidFill>
                <a:srgbClr val="0A2239"/>
              </a:solidFill>
            </a:endParaRPr>
          </a:p>
          <a:p>
            <a:r>
              <a:rPr lang="en-US" sz="1600" dirty="0">
                <a:solidFill>
                  <a:srgbClr val="0A2239"/>
                </a:solidFill>
              </a:rPr>
              <a:t>Some examples of Leadership opportunities include:</a:t>
            </a:r>
          </a:p>
          <a:p>
            <a:r>
              <a:rPr lang="en-US" sz="1600" dirty="0"/>
              <a:t>Task Forces</a:t>
            </a:r>
          </a:p>
          <a:p>
            <a:r>
              <a:rPr lang="en-US" sz="1600" dirty="0"/>
              <a:t>Volunteering with or Leading a Committee.</a:t>
            </a:r>
          </a:p>
          <a:p>
            <a:r>
              <a:rPr lang="en-US" sz="1600" dirty="0"/>
              <a:t>A Board Director</a:t>
            </a:r>
          </a:p>
          <a:p>
            <a:r>
              <a:rPr lang="en-US" sz="1600" dirty="0"/>
              <a:t>Service as a Board Officer</a:t>
            </a:r>
          </a:p>
          <a:p>
            <a:endParaRPr lang="en-US" sz="1600" dirty="0"/>
          </a:p>
          <a:p>
            <a:endParaRPr lang="en-US" sz="1600" dirty="0"/>
          </a:p>
          <a:p>
            <a:r>
              <a:rPr lang="en-US" sz="1600" dirty="0"/>
              <a:t>Through these leadership opportunities. You have an chance to both improve the association and grow your leadership skills.</a:t>
            </a:r>
          </a:p>
          <a:p>
            <a:endParaRPr lang="en-US" dirty="0"/>
          </a:p>
        </p:txBody>
      </p:sp>
      <p:sp>
        <p:nvSpPr>
          <p:cNvPr id="4" name="Slide Number Placeholder 3"/>
          <p:cNvSpPr>
            <a:spLocks noGrp="1"/>
          </p:cNvSpPr>
          <p:nvPr>
            <p:ph type="sldNum" sz="quarter" idx="5"/>
          </p:nvPr>
        </p:nvSpPr>
        <p:spPr/>
        <p:txBody>
          <a:bodyPr/>
          <a:lstStyle/>
          <a:p>
            <a:fld id="{26B241BD-37F7-4317-8763-50268C1A6BD9}" type="slidenum">
              <a:rPr lang="en-US" smtClean="0"/>
              <a:t>6</a:t>
            </a:fld>
            <a:endParaRPr lang="en-US"/>
          </a:p>
        </p:txBody>
      </p:sp>
    </p:spTree>
    <p:extLst>
      <p:ext uri="{BB962C8B-B14F-4D97-AF65-F5344CB8AC3E}">
        <p14:creationId xmlns:p14="http://schemas.microsoft.com/office/powerpoint/2010/main" val="3857955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630238"/>
            <a:ext cx="5486400" cy="3086100"/>
          </a:xfrm>
        </p:spPr>
      </p:sp>
      <p:sp>
        <p:nvSpPr>
          <p:cNvPr id="3" name="Notes Placeholder 2"/>
          <p:cNvSpPr>
            <a:spLocks noGrp="1"/>
          </p:cNvSpPr>
          <p:nvPr>
            <p:ph type="body" idx="1"/>
          </p:nvPr>
        </p:nvSpPr>
        <p:spPr>
          <a:xfrm>
            <a:off x="685800" y="3886200"/>
            <a:ext cx="5486400" cy="4114800"/>
          </a:xfrm>
        </p:spPr>
        <p:txBody>
          <a:bodyPr/>
          <a:lstStyle/>
          <a:p>
            <a:r>
              <a:rPr lang="en-US" sz="1600" dirty="0"/>
              <a:t>Your local board’s involvement with elected officials in your area, helping you keep up with proposed local ordinances and laws. </a:t>
            </a:r>
          </a:p>
          <a:p>
            <a:endParaRPr lang="en-US" sz="1600" dirty="0"/>
          </a:p>
          <a:p>
            <a:r>
              <a:rPr lang="en-US" sz="1600" dirty="0"/>
              <a:t>Elected officials in your area may be invited by your local board to speak to your membership at meetings. </a:t>
            </a:r>
          </a:p>
          <a:p>
            <a:endParaRPr lang="en-US" sz="1600" dirty="0"/>
          </a:p>
          <a:p>
            <a:r>
              <a:rPr lang="en-US" sz="1600" dirty="0"/>
              <a:t>Your conversations with elected officials give you an opportunity to advocate for REALTOR® issues. </a:t>
            </a:r>
          </a:p>
          <a:p>
            <a:endParaRPr lang="en-US" sz="160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6B241BD-37F7-4317-8763-50268C1A6BD9}" type="slidenum">
              <a:rPr lang="en-US" smtClean="0"/>
              <a:t>7</a:t>
            </a:fld>
            <a:endParaRPr lang="en-US"/>
          </a:p>
        </p:txBody>
      </p:sp>
    </p:spTree>
    <p:extLst>
      <p:ext uri="{BB962C8B-B14F-4D97-AF65-F5344CB8AC3E}">
        <p14:creationId xmlns:p14="http://schemas.microsoft.com/office/powerpoint/2010/main" val="4199721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At the State Level, Mississippi has an excellent Member driven Association.</a:t>
            </a:r>
          </a:p>
          <a:p>
            <a:endParaRPr lang="en-US" sz="1600" dirty="0"/>
          </a:p>
          <a:p>
            <a:r>
              <a:rPr lang="en-US" sz="1600" dirty="0"/>
              <a:t>Product discounts, professional development opportunities, and networking events are available through our state association.</a:t>
            </a:r>
          </a:p>
          <a:p>
            <a:endParaRPr lang="en-US" sz="1600" dirty="0"/>
          </a:p>
          <a:p>
            <a:r>
              <a:rPr lang="en-US" sz="1600" dirty="0"/>
              <a:t>The Mississippi REALTORS® also provide a large set of standard forms for the exclusive use of our members.</a:t>
            </a:r>
          </a:p>
          <a:p>
            <a:endParaRPr lang="en-US" sz="1600" dirty="0"/>
          </a:p>
          <a:p>
            <a:r>
              <a:rPr lang="en-US" sz="1600" dirty="0"/>
              <a:t>MAR provides representation at the state Capitol, ensuring that pro-real estate and pro-business legislation is introduced and hopefully adopted.</a:t>
            </a:r>
          </a:p>
          <a:p>
            <a:endParaRPr lang="en-US" dirty="0"/>
          </a:p>
        </p:txBody>
      </p:sp>
      <p:sp>
        <p:nvSpPr>
          <p:cNvPr id="4" name="Slide Number Placeholder 3"/>
          <p:cNvSpPr>
            <a:spLocks noGrp="1"/>
          </p:cNvSpPr>
          <p:nvPr>
            <p:ph type="sldNum" sz="quarter" idx="5"/>
          </p:nvPr>
        </p:nvSpPr>
        <p:spPr/>
        <p:txBody>
          <a:bodyPr/>
          <a:lstStyle/>
          <a:p>
            <a:fld id="{26B241BD-37F7-4317-8763-50268C1A6BD9}" type="slidenum">
              <a:rPr lang="en-US" smtClean="0"/>
              <a:t>8</a:t>
            </a:fld>
            <a:endParaRPr lang="en-US"/>
          </a:p>
        </p:txBody>
      </p:sp>
    </p:spTree>
    <p:extLst>
      <p:ext uri="{BB962C8B-B14F-4D97-AF65-F5344CB8AC3E}">
        <p14:creationId xmlns:p14="http://schemas.microsoft.com/office/powerpoint/2010/main" val="2042895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04800"/>
            <a:ext cx="5486400" cy="3086100"/>
          </a:xfrm>
        </p:spPr>
      </p:sp>
      <p:sp>
        <p:nvSpPr>
          <p:cNvPr id="3" name="Notes Placeholder 2"/>
          <p:cNvSpPr>
            <a:spLocks noGrp="1"/>
          </p:cNvSpPr>
          <p:nvPr>
            <p:ph type="body" idx="1"/>
          </p:nvPr>
        </p:nvSpPr>
        <p:spPr>
          <a:xfrm>
            <a:off x="381000" y="3657600"/>
            <a:ext cx="6096000" cy="5257800"/>
          </a:xfrm>
        </p:spPr>
        <p:txBody>
          <a:bodyPr/>
          <a:lstStyle/>
          <a:p>
            <a:r>
              <a:rPr lang="en-US" sz="1600" dirty="0"/>
              <a:t>MAR provides a lot of professional development activities.</a:t>
            </a:r>
          </a:p>
          <a:p>
            <a:endParaRPr lang="en-US" sz="1600" dirty="0"/>
          </a:p>
          <a:p>
            <a:r>
              <a:rPr lang="en-US" sz="1600" dirty="0"/>
              <a:t>The MS REALTORS® Institute is the Education Arm of the State Association. Pre License and Post Licensing Education is offered here, the GRI Designation, as well as many other designations are available; </a:t>
            </a:r>
          </a:p>
          <a:p>
            <a:endParaRPr lang="en-US" sz="1600" dirty="0"/>
          </a:p>
          <a:p>
            <a:r>
              <a:rPr lang="en-US" sz="1600" dirty="0"/>
              <a:t>Continuing Education to meet the MREC requirements are among the modules available in person and online. </a:t>
            </a:r>
          </a:p>
          <a:p>
            <a:endParaRPr lang="en-US" sz="1600" dirty="0"/>
          </a:p>
          <a:p>
            <a:r>
              <a:rPr lang="en-US" sz="1600" dirty="0"/>
              <a:t>The REALTOR</a:t>
            </a:r>
            <a:r>
              <a:rPr lang="en-US" sz="1600" dirty="0">
                <a:solidFill>
                  <a:srgbClr val="0A2239"/>
                </a:solidFill>
              </a:rPr>
              <a:t>® </a:t>
            </a:r>
            <a:r>
              <a:rPr lang="en-US" sz="1600" dirty="0"/>
              <a:t>Round Table podcast features the Current President with Guests talking about current events, issues, and idea-sharing.</a:t>
            </a:r>
          </a:p>
          <a:p>
            <a:endParaRPr lang="en-US" sz="1600" dirty="0"/>
          </a:p>
          <a:p>
            <a:r>
              <a:rPr lang="en-US" sz="1600" dirty="0"/>
              <a:t>Leading You Home is our pre-packaged Financial Education program available exclusively to Mississippi REALTORS</a:t>
            </a:r>
            <a:r>
              <a:rPr lang="en-US" sz="1600" dirty="0">
                <a:solidFill>
                  <a:srgbClr val="0A2239"/>
                </a:solidFill>
              </a:rPr>
              <a:t>®. It is designed for use in educating High School Students about preparing for the home buying process.</a:t>
            </a:r>
          </a:p>
          <a:p>
            <a:endParaRPr lang="en-US" sz="1600" dirty="0">
              <a:solidFill>
                <a:srgbClr val="0A2239"/>
              </a:solidFill>
            </a:endParaRPr>
          </a:p>
          <a:p>
            <a:r>
              <a:rPr lang="en-US" sz="1600" dirty="0">
                <a:solidFill>
                  <a:srgbClr val="0A2239"/>
                </a:solidFill>
              </a:rPr>
              <a:t>We also have an informative magazine, the Real Estate Leader, that is published twice a year.</a:t>
            </a:r>
            <a:endParaRPr lang="en-US" sz="1600" dirty="0"/>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26B241BD-37F7-4317-8763-50268C1A6BD9}" type="slidenum">
              <a:rPr lang="en-US" smtClean="0"/>
              <a:t>9</a:t>
            </a:fld>
            <a:endParaRPr lang="en-US"/>
          </a:p>
        </p:txBody>
      </p:sp>
    </p:spTree>
    <p:extLst>
      <p:ext uri="{BB962C8B-B14F-4D97-AF65-F5344CB8AC3E}">
        <p14:creationId xmlns:p14="http://schemas.microsoft.com/office/powerpoint/2010/main" val="676066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 Id="rId9"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7.jpe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27.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8.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7.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0.jpe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sv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0.jpeg"/><Relationship Id="rId4" Type="http://schemas.openxmlformats.org/officeDocument/2006/relationships/image" Target="../media/image19.sv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1.jpe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eg"/><Relationship Id="rId7" Type="http://schemas.openxmlformats.org/officeDocument/2006/relationships/image" Target="../media/image25.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8.jpe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8.svg"/><Relationship Id="rId9"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2.jpe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BB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833095" y="507050"/>
            <a:ext cx="7943393" cy="7912364"/>
            <a:chOff x="0" y="0"/>
            <a:chExt cx="6502400" cy="6477000"/>
          </a:xfrm>
        </p:grpSpPr>
        <p:sp>
          <p:nvSpPr>
            <p:cNvPr id="3" name="Freeform 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5217" r="-148469"/>
              </a:stretch>
            </a:blipFill>
          </p:spPr>
          <p:txBody>
            <a:bodyPr/>
            <a:lstStyle/>
            <a:p>
              <a:endParaRPr lang="en-US"/>
            </a:p>
          </p:txBody>
        </p:sp>
        <p:sp>
          <p:nvSpPr>
            <p:cNvPr id="4" name="Freeform 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1B248"/>
            </a:solidFill>
          </p:spPr>
          <p:txBody>
            <a:bodyPr/>
            <a:lstStyle/>
            <a:p>
              <a:endParaRPr lang="en-US"/>
            </a:p>
          </p:txBody>
        </p:sp>
      </p:grpSp>
      <p:grpSp>
        <p:nvGrpSpPr>
          <p:cNvPr id="5" name="Group 5"/>
          <p:cNvGrpSpPr>
            <a:grpSpLocks noChangeAspect="1"/>
          </p:cNvGrpSpPr>
          <p:nvPr/>
        </p:nvGrpSpPr>
        <p:grpSpPr>
          <a:xfrm>
            <a:off x="9278810" y="5271649"/>
            <a:ext cx="4525981" cy="4508301"/>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4712" r="-24712"/>
              </a:stretch>
            </a:blipFill>
          </p:spPr>
          <p:txBody>
            <a:bodyPr/>
            <a:lstStyle/>
            <a:p>
              <a:endParaRPr lang="en-US"/>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6BB7"/>
            </a:solidFill>
          </p:spPr>
          <p:txBody>
            <a:bodyPr/>
            <a:lstStyle/>
            <a:p>
              <a:endParaRPr lang="en-US"/>
            </a:p>
          </p:txBody>
        </p:sp>
      </p:grpSp>
      <p:grpSp>
        <p:nvGrpSpPr>
          <p:cNvPr id="8" name="Group 8"/>
          <p:cNvGrpSpPr/>
          <p:nvPr/>
        </p:nvGrpSpPr>
        <p:grpSpPr>
          <a:xfrm>
            <a:off x="15276372" y="9353693"/>
            <a:ext cx="1982928" cy="426257"/>
            <a:chOff x="0" y="0"/>
            <a:chExt cx="1890555" cy="406400"/>
          </a:xfrm>
        </p:grpSpPr>
        <p:sp>
          <p:nvSpPr>
            <p:cNvPr id="9" name="Freeform 9"/>
            <p:cNvSpPr/>
            <p:nvPr/>
          </p:nvSpPr>
          <p:spPr>
            <a:xfrm>
              <a:off x="203200" y="-326"/>
              <a:ext cx="1484155" cy="407051"/>
            </a:xfrm>
            <a:custGeom>
              <a:avLst/>
              <a:gdLst/>
              <a:ahLst/>
              <a:cxnLst/>
              <a:rect l="l" t="t" r="r" b="b"/>
              <a:pathLst>
                <a:path w="1484155" h="407051">
                  <a:moveTo>
                    <a:pt x="1484155" y="326"/>
                  </a:moveTo>
                  <a:cubicBezTo>
                    <a:pt x="1411342" y="0"/>
                    <a:pt x="1343920" y="38659"/>
                    <a:pt x="1307419" y="101663"/>
                  </a:cubicBezTo>
                  <a:cubicBezTo>
                    <a:pt x="1270919" y="164667"/>
                    <a:pt x="1270919" y="242385"/>
                    <a:pt x="1307419" y="305389"/>
                  </a:cubicBezTo>
                  <a:cubicBezTo>
                    <a:pt x="1343920" y="368393"/>
                    <a:pt x="1411342" y="407052"/>
                    <a:pt x="1484155"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06BB7"/>
            </a:solidFill>
          </p:spPr>
          <p:txBody>
            <a:bodyPr/>
            <a:lstStyle/>
            <a:p>
              <a:endParaRPr lang="en-US"/>
            </a:p>
          </p:txBody>
        </p:sp>
        <p:sp>
          <p:nvSpPr>
            <p:cNvPr id="10" name="TextBox 10"/>
            <p:cNvSpPr txBox="1"/>
            <p:nvPr/>
          </p:nvSpPr>
          <p:spPr>
            <a:xfrm>
              <a:off x="0" y="28575"/>
              <a:ext cx="812800" cy="377825"/>
            </a:xfrm>
            <a:prstGeom prst="rect">
              <a:avLst/>
            </a:prstGeom>
          </p:spPr>
          <p:txBody>
            <a:bodyPr lIns="50800" tIns="50800" rIns="50800" bIns="50800" rtlCol="0" anchor="ctr"/>
            <a:lstStyle/>
            <a:p>
              <a:pPr algn="ctr">
                <a:lnSpc>
                  <a:spcPts val="2335"/>
                </a:lnSpc>
              </a:pPr>
              <a:endParaRPr/>
            </a:p>
          </p:txBody>
        </p:sp>
      </p:grpSp>
      <p:sp>
        <p:nvSpPr>
          <p:cNvPr id="11" name="Freeform 11"/>
          <p:cNvSpPr/>
          <p:nvPr/>
        </p:nvSpPr>
        <p:spPr>
          <a:xfrm>
            <a:off x="16869262" y="9399182"/>
            <a:ext cx="335279" cy="335279"/>
          </a:xfrm>
          <a:custGeom>
            <a:avLst/>
            <a:gdLst/>
            <a:ahLst/>
            <a:cxnLst/>
            <a:rect l="l" t="t" r="r" b="b"/>
            <a:pathLst>
              <a:path w="335279" h="335279">
                <a:moveTo>
                  <a:pt x="0" y="0"/>
                </a:moveTo>
                <a:lnTo>
                  <a:pt x="335278" y="0"/>
                </a:lnTo>
                <a:lnTo>
                  <a:pt x="335278" y="335279"/>
                </a:lnTo>
                <a:lnTo>
                  <a:pt x="0" y="3352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6413312" y="1224905"/>
            <a:ext cx="1486195" cy="1486195"/>
          </a:xfrm>
          <a:custGeom>
            <a:avLst/>
            <a:gdLst/>
            <a:ahLst/>
            <a:cxnLst/>
            <a:rect l="l" t="t" r="r" b="b"/>
            <a:pathLst>
              <a:path w="1486195" h="1486195">
                <a:moveTo>
                  <a:pt x="0" y="0"/>
                </a:moveTo>
                <a:lnTo>
                  <a:pt x="1486195" y="0"/>
                </a:lnTo>
                <a:lnTo>
                  <a:pt x="1486195" y="1486195"/>
                </a:lnTo>
                <a:lnTo>
                  <a:pt x="0" y="14861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5400000">
            <a:off x="1649240" y="8402815"/>
            <a:ext cx="756595" cy="1997675"/>
          </a:xfrm>
          <a:custGeom>
            <a:avLst/>
            <a:gdLst/>
            <a:ahLst/>
            <a:cxnLst/>
            <a:rect l="l" t="t" r="r" b="b"/>
            <a:pathLst>
              <a:path w="756595" h="1997675">
                <a:moveTo>
                  <a:pt x="0" y="0"/>
                </a:moveTo>
                <a:lnTo>
                  <a:pt x="756595" y="0"/>
                </a:lnTo>
                <a:lnTo>
                  <a:pt x="756595" y="1997675"/>
                </a:lnTo>
                <a:lnTo>
                  <a:pt x="0" y="19976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4"/>
          <p:cNvSpPr txBox="1"/>
          <p:nvPr/>
        </p:nvSpPr>
        <p:spPr>
          <a:xfrm>
            <a:off x="1028700" y="3194825"/>
            <a:ext cx="8402259" cy="2901175"/>
          </a:xfrm>
          <a:prstGeom prst="rect">
            <a:avLst/>
          </a:prstGeom>
        </p:spPr>
        <p:txBody>
          <a:bodyPr lIns="0" tIns="0" rIns="0" bIns="0" rtlCol="0" anchor="t">
            <a:spAutoFit/>
          </a:bodyPr>
          <a:lstStyle/>
          <a:p>
            <a:pPr>
              <a:lnSpc>
                <a:spcPts val="7536"/>
              </a:lnSpc>
            </a:pPr>
            <a:r>
              <a:rPr lang="en-US" sz="7317">
                <a:solidFill>
                  <a:srgbClr val="0A2239"/>
                </a:solidFill>
                <a:latin typeface="Montserrat Extra-Bold"/>
              </a:rPr>
              <a:t>BENEFITS OF  REALTOR® ASSOCIATIONS</a:t>
            </a:r>
          </a:p>
        </p:txBody>
      </p:sp>
      <p:sp>
        <p:nvSpPr>
          <p:cNvPr id="15" name="Freeform 15"/>
          <p:cNvSpPr/>
          <p:nvPr/>
        </p:nvSpPr>
        <p:spPr>
          <a:xfrm>
            <a:off x="7857262" y="-61832"/>
            <a:ext cx="2573475" cy="2573475"/>
          </a:xfrm>
          <a:custGeom>
            <a:avLst/>
            <a:gdLst/>
            <a:ahLst/>
            <a:cxnLst/>
            <a:rect l="l" t="t" r="r" b="b"/>
            <a:pathLst>
              <a:path w="2573475" h="2573475">
                <a:moveTo>
                  <a:pt x="0" y="0"/>
                </a:moveTo>
                <a:lnTo>
                  <a:pt x="2573476" y="0"/>
                </a:lnTo>
                <a:lnTo>
                  <a:pt x="2573476" y="2573475"/>
                </a:lnTo>
                <a:lnTo>
                  <a:pt x="0" y="25734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BB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832449" y="1384491"/>
            <a:ext cx="7426851" cy="7426821"/>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25046" r="-25046"/>
              </a:stretch>
            </a:blipFill>
          </p:spPr>
          <p:txBody>
            <a:bodyPr/>
            <a:lstStyle/>
            <a:p>
              <a:endParaRPr lang="en-US"/>
            </a:p>
          </p:txBody>
        </p:sp>
      </p:grpSp>
      <p:sp>
        <p:nvSpPr>
          <p:cNvPr id="4" name="Freeform 4"/>
          <p:cNvSpPr/>
          <p:nvPr/>
        </p:nvSpPr>
        <p:spPr>
          <a:xfrm rot="-5400000">
            <a:off x="1649240" y="8402815"/>
            <a:ext cx="756595" cy="1997675"/>
          </a:xfrm>
          <a:custGeom>
            <a:avLst/>
            <a:gdLst/>
            <a:ahLst/>
            <a:cxnLst/>
            <a:rect l="l" t="t" r="r" b="b"/>
            <a:pathLst>
              <a:path w="756595" h="1997675">
                <a:moveTo>
                  <a:pt x="0" y="0"/>
                </a:moveTo>
                <a:lnTo>
                  <a:pt x="756595" y="0"/>
                </a:lnTo>
                <a:lnTo>
                  <a:pt x="756595" y="1997675"/>
                </a:lnTo>
                <a:lnTo>
                  <a:pt x="0" y="19976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2897684" y="558405"/>
            <a:ext cx="940590" cy="940590"/>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1B248"/>
            </a:solidFill>
          </p:spPr>
          <p:txBody>
            <a:bodyPr/>
            <a:lstStyle/>
            <a:p>
              <a:endParaRPr lang="en-US"/>
            </a:p>
          </p:txBody>
        </p:sp>
        <p:sp>
          <p:nvSpPr>
            <p:cNvPr id="7" name="TextBox 7"/>
            <p:cNvSpPr txBox="1"/>
            <p:nvPr/>
          </p:nvSpPr>
          <p:spPr>
            <a:xfrm>
              <a:off x="76200" y="104775"/>
              <a:ext cx="660400" cy="631825"/>
            </a:xfrm>
            <a:prstGeom prst="rect">
              <a:avLst/>
            </a:prstGeom>
          </p:spPr>
          <p:txBody>
            <a:bodyPr lIns="50800" tIns="50800" rIns="50800" bIns="50800" rtlCol="0" anchor="ctr"/>
            <a:lstStyle/>
            <a:p>
              <a:pPr algn="ctr">
                <a:lnSpc>
                  <a:spcPts val="2335"/>
                </a:lnSpc>
              </a:pPr>
              <a:endParaRPr/>
            </a:p>
          </p:txBody>
        </p:sp>
      </p:grpSp>
      <p:grpSp>
        <p:nvGrpSpPr>
          <p:cNvPr id="8" name="Group 8"/>
          <p:cNvGrpSpPr/>
          <p:nvPr/>
        </p:nvGrpSpPr>
        <p:grpSpPr>
          <a:xfrm>
            <a:off x="12897684" y="8341017"/>
            <a:ext cx="940590" cy="940590"/>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1B248"/>
            </a:solidFill>
          </p:spPr>
          <p:txBody>
            <a:bodyPr/>
            <a:lstStyle/>
            <a:p>
              <a:endParaRPr lang="en-US"/>
            </a:p>
          </p:txBody>
        </p:sp>
        <p:sp>
          <p:nvSpPr>
            <p:cNvPr id="10" name="TextBox 10"/>
            <p:cNvSpPr txBox="1"/>
            <p:nvPr/>
          </p:nvSpPr>
          <p:spPr>
            <a:xfrm>
              <a:off x="76200" y="104775"/>
              <a:ext cx="660400" cy="631825"/>
            </a:xfrm>
            <a:prstGeom prst="rect">
              <a:avLst/>
            </a:prstGeom>
          </p:spPr>
          <p:txBody>
            <a:bodyPr lIns="50800" tIns="50800" rIns="50800" bIns="50800" rtlCol="0" anchor="ctr"/>
            <a:lstStyle/>
            <a:p>
              <a:pPr algn="ctr">
                <a:lnSpc>
                  <a:spcPts val="2335"/>
                </a:lnSpc>
              </a:pPr>
              <a:endParaRPr/>
            </a:p>
          </p:txBody>
        </p:sp>
      </p:grpSp>
      <p:grpSp>
        <p:nvGrpSpPr>
          <p:cNvPr id="11" name="Group 11"/>
          <p:cNvGrpSpPr/>
          <p:nvPr/>
        </p:nvGrpSpPr>
        <p:grpSpPr>
          <a:xfrm>
            <a:off x="3277934" y="-330256"/>
            <a:ext cx="7903393" cy="671176"/>
            <a:chOff x="0" y="0"/>
            <a:chExt cx="11797558" cy="1001878"/>
          </a:xfrm>
        </p:grpSpPr>
        <p:sp>
          <p:nvSpPr>
            <p:cNvPr id="12" name="Freeform 12"/>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0A2239"/>
            </a:solidFill>
          </p:spPr>
          <p:txBody>
            <a:bodyPr/>
            <a:lstStyle/>
            <a:p>
              <a:endParaRPr lang="en-US"/>
            </a:p>
          </p:txBody>
        </p:sp>
      </p:grpSp>
      <p:grpSp>
        <p:nvGrpSpPr>
          <p:cNvPr id="13" name="Group 13"/>
          <p:cNvGrpSpPr/>
          <p:nvPr/>
        </p:nvGrpSpPr>
        <p:grpSpPr>
          <a:xfrm>
            <a:off x="7100068" y="9779950"/>
            <a:ext cx="7903393" cy="671176"/>
            <a:chOff x="0" y="0"/>
            <a:chExt cx="11797558" cy="1001878"/>
          </a:xfrm>
        </p:grpSpPr>
        <p:sp>
          <p:nvSpPr>
            <p:cNvPr id="14" name="Freeform 14"/>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0A2239"/>
            </a:solidFill>
          </p:spPr>
          <p:txBody>
            <a:bodyPr/>
            <a:lstStyle/>
            <a:p>
              <a:endParaRPr lang="en-US"/>
            </a:p>
          </p:txBody>
        </p:sp>
      </p:grpSp>
      <p:sp>
        <p:nvSpPr>
          <p:cNvPr id="15" name="Freeform 15"/>
          <p:cNvSpPr/>
          <p:nvPr/>
        </p:nvSpPr>
        <p:spPr>
          <a:xfrm>
            <a:off x="4832959" y="6197964"/>
            <a:ext cx="3901555" cy="2589214"/>
          </a:xfrm>
          <a:custGeom>
            <a:avLst/>
            <a:gdLst/>
            <a:ahLst/>
            <a:cxnLst/>
            <a:rect l="l" t="t" r="r" b="b"/>
            <a:pathLst>
              <a:path w="3901555" h="2589214">
                <a:moveTo>
                  <a:pt x="0" y="0"/>
                </a:moveTo>
                <a:lnTo>
                  <a:pt x="3901556" y="0"/>
                </a:lnTo>
                <a:lnTo>
                  <a:pt x="3901556" y="2589214"/>
                </a:lnTo>
                <a:lnTo>
                  <a:pt x="0" y="25892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16"/>
          <p:cNvSpPr txBox="1"/>
          <p:nvPr/>
        </p:nvSpPr>
        <p:spPr>
          <a:xfrm>
            <a:off x="1251216" y="2450420"/>
            <a:ext cx="6451771" cy="578691"/>
          </a:xfrm>
          <a:prstGeom prst="rect">
            <a:avLst/>
          </a:prstGeom>
        </p:spPr>
        <p:txBody>
          <a:bodyPr lIns="0" tIns="0" rIns="0" bIns="0" rtlCol="0" anchor="t">
            <a:spAutoFit/>
          </a:bodyPr>
          <a:lstStyle/>
          <a:p>
            <a:pPr>
              <a:lnSpc>
                <a:spcPts val="4727"/>
              </a:lnSpc>
            </a:pPr>
            <a:r>
              <a:rPr lang="en-US" sz="3376">
                <a:solidFill>
                  <a:srgbClr val="FFFFFF"/>
                </a:solidFill>
                <a:latin typeface="Montserrat Semi-Bold"/>
              </a:rPr>
              <a:t>Career Growth </a:t>
            </a:r>
          </a:p>
        </p:txBody>
      </p:sp>
      <p:sp>
        <p:nvSpPr>
          <p:cNvPr id="17" name="TextBox 17"/>
          <p:cNvSpPr txBox="1"/>
          <p:nvPr/>
        </p:nvSpPr>
        <p:spPr>
          <a:xfrm>
            <a:off x="1798946" y="3335641"/>
            <a:ext cx="5904041" cy="3658950"/>
          </a:xfrm>
          <a:prstGeom prst="rect">
            <a:avLst/>
          </a:prstGeom>
        </p:spPr>
        <p:txBody>
          <a:bodyPr lIns="0" tIns="0" rIns="0" bIns="0" rtlCol="0" anchor="t">
            <a:spAutoFit/>
          </a:bodyPr>
          <a:lstStyle/>
          <a:p>
            <a:pPr marL="276129" lvl="1">
              <a:lnSpc>
                <a:spcPts val="3581"/>
              </a:lnSpc>
            </a:pPr>
            <a:r>
              <a:rPr lang="en-US" sz="2557" dirty="0">
                <a:solidFill>
                  <a:srgbClr val="FFFFFF"/>
                </a:solidFill>
                <a:latin typeface="Montserrat Semi-Bold"/>
              </a:rPr>
              <a:t>Leadership Opportunities </a:t>
            </a:r>
          </a:p>
          <a:p>
            <a:pPr>
              <a:lnSpc>
                <a:spcPts val="3581"/>
              </a:lnSpc>
            </a:pPr>
            <a:r>
              <a:rPr lang="en-US" sz="2557" dirty="0">
                <a:solidFill>
                  <a:srgbClr val="FFFFFF"/>
                </a:solidFill>
                <a:latin typeface="Montserrat Semi-Bold"/>
              </a:rPr>
              <a:t>         State Committees</a:t>
            </a:r>
          </a:p>
          <a:p>
            <a:pPr>
              <a:lnSpc>
                <a:spcPts val="3581"/>
              </a:lnSpc>
            </a:pPr>
            <a:r>
              <a:rPr lang="en-US" sz="2557" dirty="0">
                <a:solidFill>
                  <a:srgbClr val="FFFFFF"/>
                </a:solidFill>
                <a:latin typeface="Montserrat Semi-Bold"/>
              </a:rPr>
              <a:t>         </a:t>
            </a:r>
            <a:r>
              <a:rPr lang="en-US" sz="2557" i="1" dirty="0" err="1">
                <a:solidFill>
                  <a:srgbClr val="FFFFFF"/>
                </a:solidFill>
                <a:latin typeface="Montserrat Semi-Bold"/>
              </a:rPr>
              <a:t>Leadership</a:t>
            </a:r>
            <a:r>
              <a:rPr lang="en-US" sz="2557" dirty="0" err="1">
                <a:solidFill>
                  <a:srgbClr val="FFFFFF"/>
                </a:solidFill>
                <a:latin typeface="Montserrat Semi-Bold"/>
              </a:rPr>
              <a:t>MAR</a:t>
            </a:r>
            <a:endParaRPr lang="en-US" sz="2557" dirty="0">
              <a:solidFill>
                <a:srgbClr val="FFFFFF"/>
              </a:solidFill>
              <a:latin typeface="Montserrat Semi-Bold"/>
            </a:endParaRPr>
          </a:p>
          <a:p>
            <a:pPr>
              <a:lnSpc>
                <a:spcPts val="3581"/>
              </a:lnSpc>
            </a:pPr>
            <a:r>
              <a:rPr lang="en-US" sz="2557" dirty="0">
                <a:solidFill>
                  <a:srgbClr val="FFFFFF"/>
                </a:solidFill>
                <a:latin typeface="Montserrat Semi-Bold"/>
              </a:rPr>
              <a:t>   Specialty Group Participation</a:t>
            </a:r>
          </a:p>
          <a:p>
            <a:pPr>
              <a:lnSpc>
                <a:spcPts val="3581"/>
              </a:lnSpc>
            </a:pPr>
            <a:r>
              <a:rPr lang="en-US" sz="2557" dirty="0">
                <a:solidFill>
                  <a:srgbClr val="FFFFFF"/>
                </a:solidFill>
                <a:latin typeface="Montserrat Semi-Bold"/>
              </a:rPr>
              <a:t>          -MS Chapter of CCIM </a:t>
            </a:r>
          </a:p>
          <a:p>
            <a:pPr>
              <a:lnSpc>
                <a:spcPts val="3581"/>
              </a:lnSpc>
            </a:pPr>
            <a:r>
              <a:rPr lang="en-US" sz="2557" dirty="0">
                <a:solidFill>
                  <a:srgbClr val="FFFFFF"/>
                </a:solidFill>
                <a:latin typeface="Montserrat Semi-Bold"/>
              </a:rPr>
              <a:t>          -MS Chapter of IREM </a:t>
            </a:r>
          </a:p>
          <a:p>
            <a:pPr>
              <a:lnSpc>
                <a:spcPts val="3581"/>
              </a:lnSpc>
            </a:pPr>
            <a:r>
              <a:rPr lang="en-US" sz="2557" dirty="0">
                <a:solidFill>
                  <a:srgbClr val="FFFFFF"/>
                </a:solidFill>
                <a:latin typeface="Montserrat Semi-Bold"/>
              </a:rPr>
              <a:t>          -MS Chapter of RLI </a:t>
            </a:r>
          </a:p>
          <a:p>
            <a:pPr marL="276129" lvl="1">
              <a:lnSpc>
                <a:spcPts val="3581"/>
              </a:lnSpc>
            </a:pPr>
            <a:r>
              <a:rPr lang="en-US" sz="2557" dirty="0">
                <a:solidFill>
                  <a:srgbClr val="FFFFFF"/>
                </a:solidFill>
                <a:latin typeface="Montserrat Semi-Bold"/>
              </a:rPr>
              <a:t>Broker </a:t>
            </a:r>
            <a:r>
              <a:rPr lang="en-US" sz="2557" dirty="0" err="1">
                <a:solidFill>
                  <a:srgbClr val="FFFFFF"/>
                </a:solidFill>
                <a:latin typeface="Montserrat Semi-Bold"/>
              </a:rPr>
              <a:t>Resourses</a:t>
            </a:r>
            <a:endParaRPr lang="en-US" sz="2557" dirty="0">
              <a:solidFill>
                <a:srgbClr val="FFFFFF"/>
              </a:solidFill>
              <a:latin typeface="Montserrat Semi-Bold"/>
            </a:endParaRPr>
          </a:p>
        </p:txBody>
      </p:sp>
      <p:sp>
        <p:nvSpPr>
          <p:cNvPr id="18" name="TextBox 18"/>
          <p:cNvSpPr txBox="1"/>
          <p:nvPr/>
        </p:nvSpPr>
        <p:spPr>
          <a:xfrm>
            <a:off x="425400" y="425108"/>
            <a:ext cx="9692208" cy="1739563"/>
          </a:xfrm>
          <a:prstGeom prst="rect">
            <a:avLst/>
          </a:prstGeom>
        </p:spPr>
        <p:txBody>
          <a:bodyPr lIns="0" tIns="0" rIns="0" bIns="0" rtlCol="0" anchor="t">
            <a:spAutoFit/>
          </a:bodyPr>
          <a:lstStyle/>
          <a:p>
            <a:pPr>
              <a:lnSpc>
                <a:spcPts val="6918"/>
              </a:lnSpc>
            </a:pPr>
            <a:r>
              <a:rPr lang="en-US" sz="5624">
                <a:solidFill>
                  <a:srgbClr val="FFFFFF"/>
                </a:solidFill>
                <a:latin typeface="Montserrat Semi-Bold"/>
              </a:rPr>
              <a:t>Mississippi Association of REALTORS® Benefits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grpSp>
        <p:nvGrpSpPr>
          <p:cNvPr id="2" name="Group 2"/>
          <p:cNvGrpSpPr/>
          <p:nvPr/>
        </p:nvGrpSpPr>
        <p:grpSpPr>
          <a:xfrm>
            <a:off x="15276372" y="9353693"/>
            <a:ext cx="1982928" cy="426257"/>
            <a:chOff x="0" y="0"/>
            <a:chExt cx="1890555" cy="406400"/>
          </a:xfrm>
        </p:grpSpPr>
        <p:sp>
          <p:nvSpPr>
            <p:cNvPr id="3" name="Freeform 3"/>
            <p:cNvSpPr/>
            <p:nvPr/>
          </p:nvSpPr>
          <p:spPr>
            <a:xfrm>
              <a:off x="203200" y="-326"/>
              <a:ext cx="1484155" cy="407051"/>
            </a:xfrm>
            <a:custGeom>
              <a:avLst/>
              <a:gdLst/>
              <a:ahLst/>
              <a:cxnLst/>
              <a:rect l="l" t="t" r="r" b="b"/>
              <a:pathLst>
                <a:path w="1484155" h="407051">
                  <a:moveTo>
                    <a:pt x="1484155" y="326"/>
                  </a:moveTo>
                  <a:cubicBezTo>
                    <a:pt x="1411342" y="0"/>
                    <a:pt x="1343920" y="38659"/>
                    <a:pt x="1307419" y="101663"/>
                  </a:cubicBezTo>
                  <a:cubicBezTo>
                    <a:pt x="1270919" y="164667"/>
                    <a:pt x="1270919" y="242385"/>
                    <a:pt x="1307419" y="305389"/>
                  </a:cubicBezTo>
                  <a:cubicBezTo>
                    <a:pt x="1343920" y="368393"/>
                    <a:pt x="1411342" y="407052"/>
                    <a:pt x="1484155"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FE0E1"/>
            </a:solidFill>
          </p:spPr>
          <p:txBody>
            <a:bodyPr/>
            <a:lstStyle/>
            <a:p>
              <a:endParaRPr lang="en-US"/>
            </a:p>
          </p:txBody>
        </p:sp>
        <p:sp>
          <p:nvSpPr>
            <p:cNvPr id="4" name="TextBox 4"/>
            <p:cNvSpPr txBox="1"/>
            <p:nvPr/>
          </p:nvSpPr>
          <p:spPr>
            <a:xfrm>
              <a:off x="0" y="28575"/>
              <a:ext cx="812800" cy="377825"/>
            </a:xfrm>
            <a:prstGeom prst="rect">
              <a:avLst/>
            </a:prstGeom>
          </p:spPr>
          <p:txBody>
            <a:bodyPr lIns="50800" tIns="50800" rIns="50800" bIns="50800" rtlCol="0" anchor="ctr"/>
            <a:lstStyle/>
            <a:p>
              <a:pPr algn="ctr">
                <a:lnSpc>
                  <a:spcPts val="2335"/>
                </a:lnSpc>
              </a:pPr>
              <a:endParaRPr/>
            </a:p>
          </p:txBody>
        </p:sp>
      </p:grpSp>
      <p:sp>
        <p:nvSpPr>
          <p:cNvPr id="5" name="Freeform 5"/>
          <p:cNvSpPr/>
          <p:nvPr/>
        </p:nvSpPr>
        <p:spPr>
          <a:xfrm>
            <a:off x="16869262" y="9399182"/>
            <a:ext cx="335279" cy="335279"/>
          </a:xfrm>
          <a:custGeom>
            <a:avLst/>
            <a:gdLst/>
            <a:ahLst/>
            <a:cxnLst/>
            <a:rect l="l" t="t" r="r" b="b"/>
            <a:pathLst>
              <a:path w="335279" h="335279">
                <a:moveTo>
                  <a:pt x="0" y="0"/>
                </a:moveTo>
                <a:lnTo>
                  <a:pt x="335278" y="0"/>
                </a:lnTo>
                <a:lnTo>
                  <a:pt x="335278" y="335279"/>
                </a:lnTo>
                <a:lnTo>
                  <a:pt x="0" y="3352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5400000">
            <a:off x="1649240" y="8402815"/>
            <a:ext cx="756595" cy="1997675"/>
          </a:xfrm>
          <a:custGeom>
            <a:avLst/>
            <a:gdLst/>
            <a:ahLst/>
            <a:cxnLst/>
            <a:rect l="l" t="t" r="r" b="b"/>
            <a:pathLst>
              <a:path w="756595" h="1997675">
                <a:moveTo>
                  <a:pt x="0" y="0"/>
                </a:moveTo>
                <a:lnTo>
                  <a:pt x="756595" y="0"/>
                </a:lnTo>
                <a:lnTo>
                  <a:pt x="756595" y="1997675"/>
                </a:lnTo>
                <a:lnTo>
                  <a:pt x="0" y="19976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7"/>
          <p:cNvGrpSpPr/>
          <p:nvPr/>
        </p:nvGrpSpPr>
        <p:grpSpPr>
          <a:xfrm>
            <a:off x="3277934" y="-330256"/>
            <a:ext cx="7903393" cy="671176"/>
            <a:chOff x="0" y="0"/>
            <a:chExt cx="11797558" cy="1001878"/>
          </a:xfrm>
        </p:grpSpPr>
        <p:sp>
          <p:nvSpPr>
            <p:cNvPr id="8" name="Freeform 8"/>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21B248"/>
            </a:solidFill>
          </p:spPr>
          <p:txBody>
            <a:bodyPr/>
            <a:lstStyle/>
            <a:p>
              <a:endParaRPr lang="en-US"/>
            </a:p>
          </p:txBody>
        </p:sp>
      </p:grpSp>
      <p:grpSp>
        <p:nvGrpSpPr>
          <p:cNvPr id="9" name="Group 9"/>
          <p:cNvGrpSpPr/>
          <p:nvPr/>
        </p:nvGrpSpPr>
        <p:grpSpPr>
          <a:xfrm>
            <a:off x="6361217" y="9779950"/>
            <a:ext cx="7903393" cy="671176"/>
            <a:chOff x="0" y="0"/>
            <a:chExt cx="11797558" cy="1001878"/>
          </a:xfrm>
        </p:grpSpPr>
        <p:sp>
          <p:nvSpPr>
            <p:cNvPr id="10" name="Freeform 10"/>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21B248"/>
            </a:solidFill>
          </p:spPr>
          <p:txBody>
            <a:bodyPr/>
            <a:lstStyle/>
            <a:p>
              <a:endParaRPr lang="en-US"/>
            </a:p>
          </p:txBody>
        </p:sp>
      </p:grpSp>
      <p:grpSp>
        <p:nvGrpSpPr>
          <p:cNvPr id="11" name="Group 11"/>
          <p:cNvGrpSpPr>
            <a:grpSpLocks noChangeAspect="1"/>
          </p:cNvGrpSpPr>
          <p:nvPr/>
        </p:nvGrpSpPr>
        <p:grpSpPr>
          <a:xfrm>
            <a:off x="10288293" y="1615819"/>
            <a:ext cx="6916248" cy="6889231"/>
            <a:chOff x="0" y="0"/>
            <a:chExt cx="6502400" cy="6477000"/>
          </a:xfrm>
        </p:grpSpPr>
        <p:sp>
          <p:nvSpPr>
            <p:cNvPr id="12" name="Freeform 12"/>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stretch>
                <a:fillRect l="-24712" r="-24712"/>
              </a:stretch>
            </a:blipFill>
          </p:spPr>
          <p:txBody>
            <a:bodyPr/>
            <a:lstStyle/>
            <a:p>
              <a:endParaRPr lang="en-US"/>
            </a:p>
          </p:txBody>
        </p:sp>
        <p:sp>
          <p:nvSpPr>
            <p:cNvPr id="13" name="Freeform 13"/>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DFE0E1"/>
            </a:solidFill>
          </p:spPr>
          <p:txBody>
            <a:bodyPr/>
            <a:lstStyle/>
            <a:p>
              <a:endParaRPr lang="en-US"/>
            </a:p>
          </p:txBody>
        </p:sp>
      </p:grpSp>
      <p:sp>
        <p:nvSpPr>
          <p:cNvPr id="14" name="TextBox 14"/>
          <p:cNvSpPr txBox="1"/>
          <p:nvPr/>
        </p:nvSpPr>
        <p:spPr>
          <a:xfrm>
            <a:off x="1251216" y="2450420"/>
            <a:ext cx="6451771" cy="578664"/>
          </a:xfrm>
          <a:prstGeom prst="rect">
            <a:avLst/>
          </a:prstGeom>
        </p:spPr>
        <p:txBody>
          <a:bodyPr lIns="0" tIns="0" rIns="0" bIns="0" rtlCol="0" anchor="t">
            <a:spAutoFit/>
          </a:bodyPr>
          <a:lstStyle/>
          <a:p>
            <a:pPr>
              <a:lnSpc>
                <a:spcPts val="4727"/>
              </a:lnSpc>
            </a:pPr>
            <a:r>
              <a:rPr lang="en-US" sz="3376">
                <a:solidFill>
                  <a:srgbClr val="0A2239"/>
                </a:solidFill>
                <a:latin typeface="Montserrat Semi-Bold"/>
              </a:rPr>
              <a:t>Professional Standards</a:t>
            </a:r>
          </a:p>
        </p:txBody>
      </p:sp>
      <p:sp>
        <p:nvSpPr>
          <p:cNvPr id="15" name="Freeform 15"/>
          <p:cNvSpPr/>
          <p:nvPr/>
        </p:nvSpPr>
        <p:spPr>
          <a:xfrm>
            <a:off x="5026300" y="6608335"/>
            <a:ext cx="4117700" cy="2732656"/>
          </a:xfrm>
          <a:custGeom>
            <a:avLst/>
            <a:gdLst/>
            <a:ahLst/>
            <a:cxnLst/>
            <a:rect l="l" t="t" r="r" b="b"/>
            <a:pathLst>
              <a:path w="4117700" h="2732656">
                <a:moveTo>
                  <a:pt x="0" y="0"/>
                </a:moveTo>
                <a:lnTo>
                  <a:pt x="4117700" y="0"/>
                </a:lnTo>
                <a:lnTo>
                  <a:pt x="4117700" y="2732655"/>
                </a:lnTo>
                <a:lnTo>
                  <a:pt x="0" y="27326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16"/>
          <p:cNvSpPr txBox="1"/>
          <p:nvPr/>
        </p:nvSpPr>
        <p:spPr>
          <a:xfrm>
            <a:off x="1167872" y="3316591"/>
            <a:ext cx="8738128" cy="2970044"/>
          </a:xfrm>
          <a:prstGeom prst="rect">
            <a:avLst/>
          </a:prstGeom>
        </p:spPr>
        <p:txBody>
          <a:bodyPr wrap="square" lIns="0" tIns="0" rIns="0" bIns="0" rtlCol="0" anchor="t">
            <a:spAutoFit/>
          </a:bodyPr>
          <a:lstStyle/>
          <a:p>
            <a:pPr marL="729662" lvl="1" indent="-364831">
              <a:lnSpc>
                <a:spcPts val="4731"/>
              </a:lnSpc>
              <a:buFont typeface="Arial"/>
              <a:buChar char="•"/>
            </a:pPr>
            <a:r>
              <a:rPr lang="en-US" sz="3379" dirty="0">
                <a:solidFill>
                  <a:srgbClr val="0A2239"/>
                </a:solidFill>
                <a:latin typeface="Montserrat Semi-Bold"/>
              </a:rPr>
              <a:t>Code of Ethics Education/Training </a:t>
            </a:r>
          </a:p>
          <a:p>
            <a:pPr marL="729662" lvl="1" indent="-364831">
              <a:lnSpc>
                <a:spcPts val="4731"/>
              </a:lnSpc>
              <a:buFont typeface="Arial"/>
              <a:buChar char="•"/>
            </a:pPr>
            <a:r>
              <a:rPr lang="en-US" sz="3379" dirty="0">
                <a:solidFill>
                  <a:srgbClr val="0A2239"/>
                </a:solidFill>
                <a:latin typeface="Montserrat Semi-Bold"/>
              </a:rPr>
              <a:t>Ethics Complaints</a:t>
            </a:r>
          </a:p>
          <a:p>
            <a:pPr marL="729662" lvl="1" indent="-364831">
              <a:lnSpc>
                <a:spcPts val="4731"/>
              </a:lnSpc>
              <a:buFont typeface="Arial"/>
              <a:buChar char="•"/>
            </a:pPr>
            <a:r>
              <a:rPr lang="en-US" sz="3379" dirty="0">
                <a:solidFill>
                  <a:srgbClr val="0A2239"/>
                </a:solidFill>
                <a:latin typeface="Montserrat Semi-Bold"/>
              </a:rPr>
              <a:t>Requests for Arbitration </a:t>
            </a:r>
          </a:p>
          <a:p>
            <a:pPr marL="729662" lvl="1" indent="-364831">
              <a:lnSpc>
                <a:spcPts val="4731"/>
              </a:lnSpc>
              <a:buFont typeface="Arial"/>
              <a:buChar char="•"/>
            </a:pPr>
            <a:r>
              <a:rPr lang="en-US" sz="3379" dirty="0">
                <a:solidFill>
                  <a:srgbClr val="0A2239"/>
                </a:solidFill>
                <a:latin typeface="Montserrat Semi-Bold"/>
              </a:rPr>
              <a:t>Mediation for Arbitration Requests</a:t>
            </a:r>
          </a:p>
          <a:p>
            <a:pPr marL="729662" lvl="1" indent="-364831">
              <a:lnSpc>
                <a:spcPts val="4731"/>
              </a:lnSpc>
              <a:buFont typeface="Arial"/>
              <a:buChar char="•"/>
            </a:pPr>
            <a:r>
              <a:rPr lang="en-US" sz="3379" dirty="0">
                <a:solidFill>
                  <a:srgbClr val="0A2239"/>
                </a:solidFill>
                <a:latin typeface="Montserrat Semi-Bold"/>
              </a:rPr>
              <a:t>Ombudsman Program </a:t>
            </a:r>
          </a:p>
        </p:txBody>
      </p:sp>
      <p:sp>
        <p:nvSpPr>
          <p:cNvPr id="17" name="TextBox 17"/>
          <p:cNvSpPr txBox="1"/>
          <p:nvPr/>
        </p:nvSpPr>
        <p:spPr>
          <a:xfrm>
            <a:off x="1028700" y="549701"/>
            <a:ext cx="9692208" cy="1739563"/>
          </a:xfrm>
          <a:prstGeom prst="rect">
            <a:avLst/>
          </a:prstGeom>
        </p:spPr>
        <p:txBody>
          <a:bodyPr lIns="0" tIns="0" rIns="0" bIns="0" rtlCol="0" anchor="t">
            <a:spAutoFit/>
          </a:bodyPr>
          <a:lstStyle/>
          <a:p>
            <a:pPr>
              <a:lnSpc>
                <a:spcPts val="6918"/>
              </a:lnSpc>
            </a:pPr>
            <a:r>
              <a:rPr lang="en-US" sz="5624">
                <a:solidFill>
                  <a:srgbClr val="0A2239"/>
                </a:solidFill>
                <a:latin typeface="Montserrat Semi-Bold"/>
              </a:rPr>
              <a:t>Mississippi Association of REALTORS® Benefits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Freeform 2"/>
          <p:cNvSpPr/>
          <p:nvPr/>
        </p:nvSpPr>
        <p:spPr>
          <a:xfrm rot="-5400000">
            <a:off x="1649240" y="8402815"/>
            <a:ext cx="756595" cy="1997675"/>
          </a:xfrm>
          <a:custGeom>
            <a:avLst/>
            <a:gdLst/>
            <a:ahLst/>
            <a:cxnLst/>
            <a:rect l="l" t="t" r="r" b="b"/>
            <a:pathLst>
              <a:path w="756595" h="1997675">
                <a:moveTo>
                  <a:pt x="0" y="0"/>
                </a:moveTo>
                <a:lnTo>
                  <a:pt x="756595" y="0"/>
                </a:lnTo>
                <a:lnTo>
                  <a:pt x="756595" y="1997675"/>
                </a:lnTo>
                <a:lnTo>
                  <a:pt x="0" y="19976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3277934" y="-330256"/>
            <a:ext cx="7903393" cy="671176"/>
            <a:chOff x="0" y="0"/>
            <a:chExt cx="11797558" cy="1001878"/>
          </a:xfrm>
        </p:grpSpPr>
        <p:sp>
          <p:nvSpPr>
            <p:cNvPr id="4" name="Freeform 4"/>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0A2239"/>
            </a:solidFill>
          </p:spPr>
          <p:txBody>
            <a:bodyPr/>
            <a:lstStyle/>
            <a:p>
              <a:endParaRPr lang="en-US"/>
            </a:p>
          </p:txBody>
        </p:sp>
      </p:grpSp>
      <p:grpSp>
        <p:nvGrpSpPr>
          <p:cNvPr id="5" name="Group 5"/>
          <p:cNvGrpSpPr/>
          <p:nvPr/>
        </p:nvGrpSpPr>
        <p:grpSpPr>
          <a:xfrm>
            <a:off x="7100068" y="9779950"/>
            <a:ext cx="7903393" cy="671176"/>
            <a:chOff x="0" y="0"/>
            <a:chExt cx="11797558" cy="1001878"/>
          </a:xfrm>
        </p:grpSpPr>
        <p:sp>
          <p:nvSpPr>
            <p:cNvPr id="6" name="Freeform 6"/>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0A2239"/>
            </a:solidFill>
          </p:spPr>
          <p:txBody>
            <a:bodyPr/>
            <a:lstStyle/>
            <a:p>
              <a:endParaRPr lang="en-US"/>
            </a:p>
          </p:txBody>
        </p:sp>
      </p:grpSp>
      <p:grpSp>
        <p:nvGrpSpPr>
          <p:cNvPr id="7" name="Group 7"/>
          <p:cNvGrpSpPr>
            <a:grpSpLocks noChangeAspect="1"/>
          </p:cNvGrpSpPr>
          <p:nvPr/>
        </p:nvGrpSpPr>
        <p:grpSpPr>
          <a:xfrm>
            <a:off x="1183392" y="2081930"/>
            <a:ext cx="4774579" cy="4774560"/>
            <a:chOff x="0" y="0"/>
            <a:chExt cx="6350025" cy="6350000"/>
          </a:xfrm>
        </p:grpSpPr>
        <p:sp>
          <p:nvSpPr>
            <p:cNvPr id="8" name="Freeform 8"/>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6337" r="-6337"/>
              </a:stretch>
            </a:blipFill>
          </p:spPr>
          <p:txBody>
            <a:bodyPr/>
            <a:lstStyle/>
            <a:p>
              <a:endParaRPr lang="en-US"/>
            </a:p>
          </p:txBody>
        </p:sp>
      </p:grpSp>
      <p:sp>
        <p:nvSpPr>
          <p:cNvPr id="9" name="TextBox 9"/>
          <p:cNvSpPr txBox="1"/>
          <p:nvPr/>
        </p:nvSpPr>
        <p:spPr>
          <a:xfrm>
            <a:off x="7679731" y="3653218"/>
            <a:ext cx="4623188" cy="677220"/>
          </a:xfrm>
          <a:prstGeom prst="rect">
            <a:avLst/>
          </a:prstGeom>
        </p:spPr>
        <p:txBody>
          <a:bodyPr lIns="0" tIns="0" rIns="0" bIns="0" rtlCol="0" anchor="t">
            <a:spAutoFit/>
          </a:bodyPr>
          <a:lstStyle/>
          <a:p>
            <a:pPr>
              <a:lnSpc>
                <a:spcPts val="5437"/>
              </a:lnSpc>
            </a:pPr>
            <a:r>
              <a:rPr lang="en-US" sz="4420">
                <a:solidFill>
                  <a:srgbClr val="171710"/>
                </a:solidFill>
                <a:latin typeface="Montserrat Semi-Bold"/>
              </a:rPr>
              <a:t>Political Voice </a:t>
            </a:r>
          </a:p>
        </p:txBody>
      </p:sp>
      <p:sp>
        <p:nvSpPr>
          <p:cNvPr id="10" name="TextBox 10"/>
          <p:cNvSpPr txBox="1"/>
          <p:nvPr/>
        </p:nvSpPr>
        <p:spPr>
          <a:xfrm>
            <a:off x="9144000" y="4421585"/>
            <a:ext cx="7086600" cy="3374578"/>
          </a:xfrm>
          <a:prstGeom prst="rect">
            <a:avLst/>
          </a:prstGeom>
        </p:spPr>
        <p:txBody>
          <a:bodyPr wrap="square" lIns="0" tIns="0" rIns="0" bIns="0" rtlCol="0" anchor="t">
            <a:spAutoFit/>
          </a:bodyPr>
          <a:lstStyle/>
          <a:p>
            <a:pPr marL="580608" lvl="1" indent="-290304">
              <a:lnSpc>
                <a:spcPts val="3764"/>
              </a:lnSpc>
              <a:buFont typeface="Arial"/>
              <a:buChar char="•"/>
            </a:pPr>
            <a:r>
              <a:rPr lang="en-US" sz="2689" dirty="0">
                <a:solidFill>
                  <a:srgbClr val="171710"/>
                </a:solidFill>
                <a:latin typeface="Montserrat Semi-Bold"/>
              </a:rPr>
              <a:t>MARPAC </a:t>
            </a:r>
          </a:p>
          <a:p>
            <a:pPr marL="580608" lvl="1" indent="-290304">
              <a:lnSpc>
                <a:spcPts val="3764"/>
              </a:lnSpc>
              <a:buFont typeface="Arial"/>
              <a:buChar char="•"/>
            </a:pPr>
            <a:r>
              <a:rPr lang="en-US" sz="2689" dirty="0">
                <a:solidFill>
                  <a:srgbClr val="171710"/>
                </a:solidFill>
                <a:latin typeface="Montserrat Semi-Bold"/>
              </a:rPr>
              <a:t>State and Local Issues Mobilization </a:t>
            </a:r>
          </a:p>
          <a:p>
            <a:pPr marL="580608" lvl="1" indent="-290304">
              <a:lnSpc>
                <a:spcPts val="3764"/>
              </a:lnSpc>
              <a:buFont typeface="Arial"/>
              <a:buChar char="•"/>
            </a:pPr>
            <a:r>
              <a:rPr lang="en-US" sz="2689" dirty="0">
                <a:solidFill>
                  <a:srgbClr val="171710"/>
                </a:solidFill>
                <a:latin typeface="Montserrat Semi-Bold"/>
              </a:rPr>
              <a:t>Legislative Activities </a:t>
            </a:r>
          </a:p>
          <a:p>
            <a:pPr marL="580608" lvl="1" indent="-290304">
              <a:lnSpc>
                <a:spcPts val="3764"/>
              </a:lnSpc>
              <a:buFont typeface="Arial"/>
              <a:buChar char="•"/>
            </a:pPr>
            <a:r>
              <a:rPr lang="en-US" sz="2689" dirty="0">
                <a:solidFill>
                  <a:srgbClr val="171710"/>
                </a:solidFill>
                <a:latin typeface="Montserrat Semi-Bold"/>
              </a:rPr>
              <a:t>REALTOR® Party Programs</a:t>
            </a:r>
          </a:p>
          <a:p>
            <a:pPr marL="580608" lvl="1" indent="-290304">
              <a:lnSpc>
                <a:spcPts val="3764"/>
              </a:lnSpc>
              <a:buFont typeface="Arial"/>
              <a:buChar char="•"/>
            </a:pPr>
            <a:r>
              <a:rPr lang="en-US" sz="2689" dirty="0">
                <a:solidFill>
                  <a:srgbClr val="171710"/>
                </a:solidFill>
                <a:latin typeface="Montserrat Semi-Bold"/>
              </a:rPr>
              <a:t>Work with the MS Real Estate Commission and the MS Appraisal Board</a:t>
            </a:r>
          </a:p>
        </p:txBody>
      </p:sp>
      <p:sp>
        <p:nvSpPr>
          <p:cNvPr id="11" name="TextBox 11"/>
          <p:cNvSpPr txBox="1"/>
          <p:nvPr/>
        </p:nvSpPr>
        <p:spPr>
          <a:xfrm>
            <a:off x="7229630" y="1525759"/>
            <a:ext cx="9692208" cy="1739563"/>
          </a:xfrm>
          <a:prstGeom prst="rect">
            <a:avLst/>
          </a:prstGeom>
        </p:spPr>
        <p:txBody>
          <a:bodyPr lIns="0" tIns="0" rIns="0" bIns="0" rtlCol="0" anchor="t">
            <a:spAutoFit/>
          </a:bodyPr>
          <a:lstStyle/>
          <a:p>
            <a:pPr>
              <a:lnSpc>
                <a:spcPts val="6918"/>
              </a:lnSpc>
            </a:pPr>
            <a:r>
              <a:rPr lang="en-US" sz="5624">
                <a:solidFill>
                  <a:srgbClr val="171710"/>
                </a:solidFill>
                <a:latin typeface="Montserrat Semi-Bold"/>
              </a:rPr>
              <a:t>Mississippi Association of REALTORS® Benefits</a:t>
            </a:r>
          </a:p>
        </p:txBody>
      </p:sp>
      <p:sp>
        <p:nvSpPr>
          <p:cNvPr id="12" name="Freeform 12"/>
          <p:cNvSpPr/>
          <p:nvPr/>
        </p:nvSpPr>
        <p:spPr>
          <a:xfrm>
            <a:off x="4688042" y="6290700"/>
            <a:ext cx="4117700" cy="2732656"/>
          </a:xfrm>
          <a:custGeom>
            <a:avLst/>
            <a:gdLst/>
            <a:ahLst/>
            <a:cxnLst/>
            <a:rect l="l" t="t" r="r" b="b"/>
            <a:pathLst>
              <a:path w="4117700" h="2732656">
                <a:moveTo>
                  <a:pt x="0" y="0"/>
                </a:moveTo>
                <a:lnTo>
                  <a:pt x="4117700" y="0"/>
                </a:lnTo>
                <a:lnTo>
                  <a:pt x="4117700" y="2732655"/>
                </a:lnTo>
                <a:lnTo>
                  <a:pt x="0" y="27326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Freeform 2"/>
          <p:cNvSpPr/>
          <p:nvPr/>
        </p:nvSpPr>
        <p:spPr>
          <a:xfrm rot="-5400000">
            <a:off x="1649240" y="8402815"/>
            <a:ext cx="756595" cy="1997675"/>
          </a:xfrm>
          <a:custGeom>
            <a:avLst/>
            <a:gdLst/>
            <a:ahLst/>
            <a:cxnLst/>
            <a:rect l="l" t="t" r="r" b="b"/>
            <a:pathLst>
              <a:path w="756595" h="1997675">
                <a:moveTo>
                  <a:pt x="0" y="0"/>
                </a:moveTo>
                <a:lnTo>
                  <a:pt x="756595" y="0"/>
                </a:lnTo>
                <a:lnTo>
                  <a:pt x="756595" y="1997675"/>
                </a:lnTo>
                <a:lnTo>
                  <a:pt x="0" y="19976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3277934" y="-330256"/>
            <a:ext cx="7903393" cy="671176"/>
            <a:chOff x="0" y="0"/>
            <a:chExt cx="11797558" cy="1001878"/>
          </a:xfrm>
        </p:grpSpPr>
        <p:sp>
          <p:nvSpPr>
            <p:cNvPr id="4" name="Freeform 4"/>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0A2239"/>
            </a:solidFill>
          </p:spPr>
          <p:txBody>
            <a:bodyPr/>
            <a:lstStyle/>
            <a:p>
              <a:endParaRPr lang="en-US"/>
            </a:p>
          </p:txBody>
        </p:sp>
      </p:grpSp>
      <p:grpSp>
        <p:nvGrpSpPr>
          <p:cNvPr id="5" name="Group 5"/>
          <p:cNvGrpSpPr/>
          <p:nvPr/>
        </p:nvGrpSpPr>
        <p:grpSpPr>
          <a:xfrm>
            <a:off x="7100068" y="9779950"/>
            <a:ext cx="7903393" cy="671176"/>
            <a:chOff x="0" y="0"/>
            <a:chExt cx="11797558" cy="1001878"/>
          </a:xfrm>
        </p:grpSpPr>
        <p:sp>
          <p:nvSpPr>
            <p:cNvPr id="6" name="Freeform 6"/>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0A2239"/>
            </a:solidFill>
          </p:spPr>
          <p:txBody>
            <a:bodyPr/>
            <a:lstStyle/>
            <a:p>
              <a:endParaRPr lang="en-US"/>
            </a:p>
          </p:txBody>
        </p:sp>
      </p:grpSp>
      <p:sp>
        <p:nvSpPr>
          <p:cNvPr id="7" name="Freeform 7"/>
          <p:cNvSpPr/>
          <p:nvPr/>
        </p:nvSpPr>
        <p:spPr>
          <a:xfrm>
            <a:off x="4151315" y="5693774"/>
            <a:ext cx="4117700" cy="2732656"/>
          </a:xfrm>
          <a:custGeom>
            <a:avLst/>
            <a:gdLst/>
            <a:ahLst/>
            <a:cxnLst/>
            <a:rect l="l" t="t" r="r" b="b"/>
            <a:pathLst>
              <a:path w="4117700" h="2732656">
                <a:moveTo>
                  <a:pt x="0" y="0"/>
                </a:moveTo>
                <a:lnTo>
                  <a:pt x="4117700" y="0"/>
                </a:lnTo>
                <a:lnTo>
                  <a:pt x="4117700" y="2732656"/>
                </a:lnTo>
                <a:lnTo>
                  <a:pt x="0" y="27326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p:cNvGrpSpPr>
            <a:grpSpLocks noChangeAspect="1"/>
          </p:cNvGrpSpPr>
          <p:nvPr/>
        </p:nvGrpSpPr>
        <p:grpSpPr>
          <a:xfrm>
            <a:off x="1183392" y="2081930"/>
            <a:ext cx="4774579" cy="4774560"/>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7"/>
              <a:stretch>
                <a:fillRect l="-696" r="-696"/>
              </a:stretch>
            </a:blipFill>
          </p:spPr>
          <p:txBody>
            <a:bodyPr/>
            <a:lstStyle/>
            <a:p>
              <a:endParaRPr lang="en-US"/>
            </a:p>
          </p:txBody>
        </p:sp>
      </p:grpSp>
      <p:sp>
        <p:nvSpPr>
          <p:cNvPr id="10" name="TextBox 10"/>
          <p:cNvSpPr txBox="1"/>
          <p:nvPr/>
        </p:nvSpPr>
        <p:spPr>
          <a:xfrm>
            <a:off x="7267409" y="1000125"/>
            <a:ext cx="11405593" cy="1947771"/>
          </a:xfrm>
          <a:prstGeom prst="rect">
            <a:avLst/>
          </a:prstGeom>
        </p:spPr>
        <p:txBody>
          <a:bodyPr lIns="0" tIns="0" rIns="0" bIns="0" rtlCol="0" anchor="t">
            <a:spAutoFit/>
          </a:bodyPr>
          <a:lstStyle/>
          <a:p>
            <a:pPr>
              <a:lnSpc>
                <a:spcPts val="7717"/>
              </a:lnSpc>
            </a:pPr>
            <a:r>
              <a:rPr lang="en-US" sz="6274">
                <a:solidFill>
                  <a:srgbClr val="0A2239"/>
                </a:solidFill>
                <a:latin typeface="Montserrat Semi-Bold"/>
              </a:rPr>
              <a:t>National Association of REALTORS® Benefits</a:t>
            </a:r>
          </a:p>
        </p:txBody>
      </p:sp>
      <p:sp>
        <p:nvSpPr>
          <p:cNvPr id="11" name="TextBox 11"/>
          <p:cNvSpPr txBox="1"/>
          <p:nvPr/>
        </p:nvSpPr>
        <p:spPr>
          <a:xfrm>
            <a:off x="7721284" y="3169317"/>
            <a:ext cx="6451771" cy="578691"/>
          </a:xfrm>
          <a:prstGeom prst="rect">
            <a:avLst/>
          </a:prstGeom>
        </p:spPr>
        <p:txBody>
          <a:bodyPr lIns="0" tIns="0" rIns="0" bIns="0" rtlCol="0" anchor="t">
            <a:spAutoFit/>
          </a:bodyPr>
          <a:lstStyle/>
          <a:p>
            <a:pPr>
              <a:lnSpc>
                <a:spcPts val="4727"/>
              </a:lnSpc>
            </a:pPr>
            <a:r>
              <a:rPr lang="en-US" sz="3376" dirty="0">
                <a:solidFill>
                  <a:srgbClr val="0A2239"/>
                </a:solidFill>
                <a:latin typeface="Montserrat Semi-Bold"/>
              </a:rPr>
              <a:t>Professional Development</a:t>
            </a:r>
          </a:p>
        </p:txBody>
      </p:sp>
      <p:sp>
        <p:nvSpPr>
          <p:cNvPr id="12" name="TextBox 12"/>
          <p:cNvSpPr txBox="1"/>
          <p:nvPr/>
        </p:nvSpPr>
        <p:spPr>
          <a:xfrm>
            <a:off x="8458200" y="4177910"/>
            <a:ext cx="9402381" cy="3031727"/>
          </a:xfrm>
          <a:prstGeom prst="rect">
            <a:avLst/>
          </a:prstGeom>
        </p:spPr>
        <p:txBody>
          <a:bodyPr lIns="0" tIns="0" rIns="0" bIns="0" rtlCol="0" anchor="t">
            <a:spAutoFit/>
          </a:bodyPr>
          <a:lstStyle/>
          <a:p>
            <a:pPr marL="735089" lvl="1" indent="-367545">
              <a:lnSpc>
                <a:spcPts val="4766"/>
              </a:lnSpc>
              <a:buFont typeface="Arial"/>
              <a:buChar char="•"/>
            </a:pPr>
            <a:r>
              <a:rPr lang="en-US" sz="3404" dirty="0">
                <a:solidFill>
                  <a:srgbClr val="0A2239"/>
                </a:solidFill>
                <a:latin typeface="Montserrat Semi-Bold"/>
              </a:rPr>
              <a:t>Online Course Offerings </a:t>
            </a:r>
          </a:p>
          <a:p>
            <a:pPr marL="735089" lvl="1" indent="-367545">
              <a:lnSpc>
                <a:spcPts val="4766"/>
              </a:lnSpc>
              <a:buFont typeface="Arial"/>
              <a:buChar char="•"/>
            </a:pPr>
            <a:r>
              <a:rPr lang="en-US" sz="3404" dirty="0">
                <a:solidFill>
                  <a:srgbClr val="0A2239"/>
                </a:solidFill>
                <a:latin typeface="Montserrat Semi-Bold"/>
              </a:rPr>
              <a:t>Center for REALTOR® Development </a:t>
            </a:r>
          </a:p>
          <a:p>
            <a:pPr marL="735089" lvl="1" indent="-367545">
              <a:lnSpc>
                <a:spcPts val="4766"/>
              </a:lnSpc>
              <a:buFont typeface="Arial"/>
              <a:buChar char="•"/>
            </a:pPr>
            <a:r>
              <a:rPr lang="en-US" sz="3404" dirty="0">
                <a:solidFill>
                  <a:srgbClr val="0A2239"/>
                </a:solidFill>
                <a:latin typeface="Montserrat Semi-Bold"/>
              </a:rPr>
              <a:t>NAR Designations &amp; Certifications </a:t>
            </a:r>
          </a:p>
          <a:p>
            <a:pPr marL="735089" lvl="1" indent="-367545">
              <a:lnSpc>
                <a:spcPts val="4766"/>
              </a:lnSpc>
              <a:buFont typeface="Arial"/>
              <a:buChar char="•"/>
            </a:pPr>
            <a:r>
              <a:rPr lang="en-US" sz="3404" dirty="0">
                <a:solidFill>
                  <a:srgbClr val="0A2239"/>
                </a:solidFill>
                <a:latin typeface="Montserrat Semi-Bold"/>
              </a:rPr>
              <a:t>Commitment to Excellence (C2EX) </a:t>
            </a:r>
          </a:p>
          <a:p>
            <a:pPr marL="735089" lvl="1" indent="-367545">
              <a:lnSpc>
                <a:spcPts val="4766"/>
              </a:lnSpc>
              <a:buFont typeface="Arial"/>
              <a:buChar char="•"/>
            </a:pPr>
            <a:r>
              <a:rPr lang="en-US" sz="3404" dirty="0">
                <a:solidFill>
                  <a:srgbClr val="0A2239"/>
                </a:solidFill>
                <a:latin typeface="Montserrat Semi-Bold"/>
              </a:rPr>
              <a:t>L.E.A.D. Courses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476657" y="1028700"/>
            <a:ext cx="7782643" cy="7782612"/>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25046" r="-25046"/>
              </a:stretch>
            </a:blipFill>
          </p:spPr>
          <p:txBody>
            <a:bodyPr/>
            <a:lstStyle/>
            <a:p>
              <a:endParaRPr lang="en-US"/>
            </a:p>
          </p:txBody>
        </p:sp>
      </p:grpSp>
      <p:sp>
        <p:nvSpPr>
          <p:cNvPr id="4" name="Freeform 4"/>
          <p:cNvSpPr/>
          <p:nvPr/>
        </p:nvSpPr>
        <p:spPr>
          <a:xfrm rot="-5400000">
            <a:off x="1649240" y="8402815"/>
            <a:ext cx="756595" cy="1997675"/>
          </a:xfrm>
          <a:custGeom>
            <a:avLst/>
            <a:gdLst/>
            <a:ahLst/>
            <a:cxnLst/>
            <a:rect l="l" t="t" r="r" b="b"/>
            <a:pathLst>
              <a:path w="756595" h="1997675">
                <a:moveTo>
                  <a:pt x="0" y="0"/>
                </a:moveTo>
                <a:lnTo>
                  <a:pt x="756595" y="0"/>
                </a:lnTo>
                <a:lnTo>
                  <a:pt x="756595" y="1997675"/>
                </a:lnTo>
                <a:lnTo>
                  <a:pt x="0" y="19976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2897684" y="558405"/>
            <a:ext cx="940590" cy="940590"/>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BB7"/>
            </a:solidFill>
          </p:spPr>
          <p:txBody>
            <a:bodyPr/>
            <a:lstStyle/>
            <a:p>
              <a:endParaRPr lang="en-US"/>
            </a:p>
          </p:txBody>
        </p:sp>
        <p:sp>
          <p:nvSpPr>
            <p:cNvPr id="7" name="TextBox 7"/>
            <p:cNvSpPr txBox="1"/>
            <p:nvPr/>
          </p:nvSpPr>
          <p:spPr>
            <a:xfrm>
              <a:off x="76200" y="104775"/>
              <a:ext cx="660400" cy="631825"/>
            </a:xfrm>
            <a:prstGeom prst="rect">
              <a:avLst/>
            </a:prstGeom>
          </p:spPr>
          <p:txBody>
            <a:bodyPr lIns="50800" tIns="50800" rIns="50800" bIns="50800" rtlCol="0" anchor="ctr"/>
            <a:lstStyle/>
            <a:p>
              <a:pPr algn="ctr">
                <a:lnSpc>
                  <a:spcPts val="2335"/>
                </a:lnSpc>
              </a:pPr>
              <a:endParaRPr/>
            </a:p>
          </p:txBody>
        </p:sp>
      </p:grpSp>
      <p:grpSp>
        <p:nvGrpSpPr>
          <p:cNvPr id="8" name="Group 8"/>
          <p:cNvGrpSpPr/>
          <p:nvPr/>
        </p:nvGrpSpPr>
        <p:grpSpPr>
          <a:xfrm>
            <a:off x="12897684" y="8341017"/>
            <a:ext cx="940590" cy="940590"/>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BB7"/>
            </a:solidFill>
          </p:spPr>
          <p:txBody>
            <a:bodyPr/>
            <a:lstStyle/>
            <a:p>
              <a:endParaRPr lang="en-US"/>
            </a:p>
          </p:txBody>
        </p:sp>
        <p:sp>
          <p:nvSpPr>
            <p:cNvPr id="10" name="TextBox 10"/>
            <p:cNvSpPr txBox="1"/>
            <p:nvPr/>
          </p:nvSpPr>
          <p:spPr>
            <a:xfrm>
              <a:off x="76200" y="104775"/>
              <a:ext cx="660400" cy="631825"/>
            </a:xfrm>
            <a:prstGeom prst="rect">
              <a:avLst/>
            </a:prstGeom>
          </p:spPr>
          <p:txBody>
            <a:bodyPr lIns="50800" tIns="50800" rIns="50800" bIns="50800" rtlCol="0" anchor="ctr"/>
            <a:lstStyle/>
            <a:p>
              <a:pPr algn="ctr">
                <a:lnSpc>
                  <a:spcPts val="2335"/>
                </a:lnSpc>
              </a:pPr>
              <a:endParaRPr/>
            </a:p>
          </p:txBody>
        </p:sp>
      </p:grpSp>
      <p:grpSp>
        <p:nvGrpSpPr>
          <p:cNvPr id="11" name="Group 11"/>
          <p:cNvGrpSpPr/>
          <p:nvPr/>
        </p:nvGrpSpPr>
        <p:grpSpPr>
          <a:xfrm>
            <a:off x="3277934" y="-330256"/>
            <a:ext cx="7903393" cy="671176"/>
            <a:chOff x="0" y="0"/>
            <a:chExt cx="11797558" cy="1001878"/>
          </a:xfrm>
        </p:grpSpPr>
        <p:sp>
          <p:nvSpPr>
            <p:cNvPr id="12" name="Freeform 12"/>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006BB7"/>
            </a:solidFill>
          </p:spPr>
          <p:txBody>
            <a:bodyPr/>
            <a:lstStyle/>
            <a:p>
              <a:endParaRPr lang="en-US"/>
            </a:p>
          </p:txBody>
        </p:sp>
      </p:grpSp>
      <p:grpSp>
        <p:nvGrpSpPr>
          <p:cNvPr id="13" name="Group 13"/>
          <p:cNvGrpSpPr/>
          <p:nvPr/>
        </p:nvGrpSpPr>
        <p:grpSpPr>
          <a:xfrm>
            <a:off x="7100068" y="9779950"/>
            <a:ext cx="7903393" cy="671176"/>
            <a:chOff x="0" y="0"/>
            <a:chExt cx="11797558" cy="1001878"/>
          </a:xfrm>
        </p:grpSpPr>
        <p:sp>
          <p:nvSpPr>
            <p:cNvPr id="14" name="Freeform 14"/>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006BB7"/>
            </a:solidFill>
          </p:spPr>
          <p:txBody>
            <a:bodyPr/>
            <a:lstStyle/>
            <a:p>
              <a:endParaRPr lang="en-US"/>
            </a:p>
          </p:txBody>
        </p:sp>
      </p:grpSp>
      <p:sp>
        <p:nvSpPr>
          <p:cNvPr id="15" name="Freeform 15"/>
          <p:cNvSpPr/>
          <p:nvPr/>
        </p:nvSpPr>
        <p:spPr>
          <a:xfrm>
            <a:off x="5149291" y="6977608"/>
            <a:ext cx="3901555" cy="2589214"/>
          </a:xfrm>
          <a:custGeom>
            <a:avLst/>
            <a:gdLst/>
            <a:ahLst/>
            <a:cxnLst/>
            <a:rect l="l" t="t" r="r" b="b"/>
            <a:pathLst>
              <a:path w="3901555" h="2589214">
                <a:moveTo>
                  <a:pt x="0" y="0"/>
                </a:moveTo>
                <a:lnTo>
                  <a:pt x="3901555" y="0"/>
                </a:lnTo>
                <a:lnTo>
                  <a:pt x="3901555" y="2589214"/>
                </a:lnTo>
                <a:lnTo>
                  <a:pt x="0" y="25892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16"/>
          <p:cNvSpPr txBox="1"/>
          <p:nvPr/>
        </p:nvSpPr>
        <p:spPr>
          <a:xfrm>
            <a:off x="686368" y="312345"/>
            <a:ext cx="10960562" cy="1947771"/>
          </a:xfrm>
          <a:prstGeom prst="rect">
            <a:avLst/>
          </a:prstGeom>
        </p:spPr>
        <p:txBody>
          <a:bodyPr lIns="0" tIns="0" rIns="0" bIns="0" rtlCol="0" anchor="t">
            <a:spAutoFit/>
          </a:bodyPr>
          <a:lstStyle/>
          <a:p>
            <a:pPr>
              <a:lnSpc>
                <a:spcPts val="7717"/>
              </a:lnSpc>
            </a:pPr>
            <a:r>
              <a:rPr lang="en-US" sz="6274">
                <a:solidFill>
                  <a:srgbClr val="0A2239"/>
                </a:solidFill>
                <a:latin typeface="Montserrat Semi-Bold"/>
              </a:rPr>
              <a:t>National Association of REALTORS® Benefits</a:t>
            </a:r>
          </a:p>
        </p:txBody>
      </p:sp>
      <p:sp>
        <p:nvSpPr>
          <p:cNvPr id="17" name="TextBox 17"/>
          <p:cNvSpPr txBox="1"/>
          <p:nvPr/>
        </p:nvSpPr>
        <p:spPr>
          <a:xfrm>
            <a:off x="519550" y="2862336"/>
            <a:ext cx="6451771" cy="578691"/>
          </a:xfrm>
          <a:prstGeom prst="rect">
            <a:avLst/>
          </a:prstGeom>
        </p:spPr>
        <p:txBody>
          <a:bodyPr lIns="0" tIns="0" rIns="0" bIns="0" rtlCol="0" anchor="t">
            <a:spAutoFit/>
          </a:bodyPr>
          <a:lstStyle/>
          <a:p>
            <a:pPr>
              <a:lnSpc>
                <a:spcPts val="4727"/>
              </a:lnSpc>
            </a:pPr>
            <a:r>
              <a:rPr lang="en-US" sz="3376">
                <a:solidFill>
                  <a:srgbClr val="0A2239"/>
                </a:solidFill>
                <a:latin typeface="Montserrat Semi-Bold"/>
              </a:rPr>
              <a:t>Training</a:t>
            </a:r>
          </a:p>
        </p:txBody>
      </p:sp>
      <p:sp>
        <p:nvSpPr>
          <p:cNvPr id="18" name="TextBox 18"/>
          <p:cNvSpPr txBox="1"/>
          <p:nvPr/>
        </p:nvSpPr>
        <p:spPr>
          <a:xfrm>
            <a:off x="76200" y="3939370"/>
            <a:ext cx="10270946" cy="2148473"/>
          </a:xfrm>
          <a:prstGeom prst="rect">
            <a:avLst/>
          </a:prstGeom>
        </p:spPr>
        <p:txBody>
          <a:bodyPr wrap="square" lIns="0" tIns="0" rIns="0" bIns="0" rtlCol="0" anchor="t">
            <a:spAutoFit/>
          </a:bodyPr>
          <a:lstStyle/>
          <a:p>
            <a:pPr marL="527329" lvl="1" indent="-263664">
              <a:lnSpc>
                <a:spcPts val="3419"/>
              </a:lnSpc>
              <a:buFont typeface="Arial"/>
              <a:buChar char="•"/>
            </a:pPr>
            <a:r>
              <a:rPr lang="en-US" sz="2442" dirty="0">
                <a:solidFill>
                  <a:srgbClr val="0A2239"/>
                </a:solidFill>
                <a:latin typeface="Montserrat Semi-Bold"/>
              </a:rPr>
              <a:t>Code of Ethics Training</a:t>
            </a:r>
          </a:p>
          <a:p>
            <a:pPr marL="527329" lvl="1" indent="-263664">
              <a:lnSpc>
                <a:spcPts val="3419"/>
              </a:lnSpc>
              <a:buFont typeface="Arial"/>
              <a:buChar char="•"/>
            </a:pPr>
            <a:r>
              <a:rPr lang="en-US" sz="2442" dirty="0">
                <a:solidFill>
                  <a:srgbClr val="0A2239"/>
                </a:solidFill>
                <a:latin typeface="Montserrat Semi-Bold"/>
              </a:rPr>
              <a:t>Fair Housing Training</a:t>
            </a:r>
          </a:p>
          <a:p>
            <a:pPr marL="263665" lvl="1">
              <a:lnSpc>
                <a:spcPts val="3419"/>
              </a:lnSpc>
            </a:pPr>
            <a:r>
              <a:rPr lang="en-US" sz="2442" dirty="0">
                <a:solidFill>
                  <a:srgbClr val="0A2239"/>
                </a:solidFill>
                <a:latin typeface="Montserrat Semi-Bold"/>
              </a:rPr>
              <a:t>	-- Fairhaven – A Fair Housing Simulation</a:t>
            </a:r>
          </a:p>
          <a:p>
            <a:pPr marL="263665" lvl="1">
              <a:lnSpc>
                <a:spcPts val="3419"/>
              </a:lnSpc>
            </a:pPr>
            <a:r>
              <a:rPr lang="en-US" sz="2442" dirty="0">
                <a:solidFill>
                  <a:srgbClr val="0A2239"/>
                </a:solidFill>
                <a:latin typeface="Montserrat Semi-Bold"/>
              </a:rPr>
              <a:t>	-- Bias Override – </a:t>
            </a:r>
            <a:r>
              <a:rPr lang="en-US" sz="2000" dirty="0">
                <a:solidFill>
                  <a:srgbClr val="0A2239"/>
                </a:solidFill>
                <a:latin typeface="Montserrat Semi-Bold"/>
              </a:rPr>
              <a:t>Overcoming Barriers to Fair Housing </a:t>
            </a:r>
          </a:p>
          <a:p>
            <a:pPr marL="527329" lvl="1" indent="-263664">
              <a:lnSpc>
                <a:spcPts val="3419"/>
              </a:lnSpc>
              <a:buFont typeface="Arial"/>
              <a:buChar char="•"/>
            </a:pPr>
            <a:r>
              <a:rPr lang="en-US" sz="2442" dirty="0">
                <a:solidFill>
                  <a:srgbClr val="0A2239"/>
                </a:solidFill>
                <a:latin typeface="Montserrat Semi-Bold"/>
              </a:rPr>
              <a:t>REALTOR® Safety Training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Freeform 2"/>
          <p:cNvSpPr/>
          <p:nvPr/>
        </p:nvSpPr>
        <p:spPr>
          <a:xfrm rot="-5400000">
            <a:off x="1649240" y="8402815"/>
            <a:ext cx="756595" cy="1997675"/>
          </a:xfrm>
          <a:custGeom>
            <a:avLst/>
            <a:gdLst/>
            <a:ahLst/>
            <a:cxnLst/>
            <a:rect l="l" t="t" r="r" b="b"/>
            <a:pathLst>
              <a:path w="756595" h="1997675">
                <a:moveTo>
                  <a:pt x="0" y="0"/>
                </a:moveTo>
                <a:lnTo>
                  <a:pt x="756595" y="0"/>
                </a:lnTo>
                <a:lnTo>
                  <a:pt x="756595" y="1997675"/>
                </a:lnTo>
                <a:lnTo>
                  <a:pt x="0" y="19976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3277934" y="-330256"/>
            <a:ext cx="7903393" cy="671176"/>
            <a:chOff x="0" y="0"/>
            <a:chExt cx="11797558" cy="1001878"/>
          </a:xfrm>
        </p:grpSpPr>
        <p:sp>
          <p:nvSpPr>
            <p:cNvPr id="4" name="Freeform 4"/>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006BB7"/>
            </a:solidFill>
          </p:spPr>
          <p:txBody>
            <a:bodyPr/>
            <a:lstStyle/>
            <a:p>
              <a:endParaRPr lang="en-US"/>
            </a:p>
          </p:txBody>
        </p:sp>
      </p:grpSp>
      <p:grpSp>
        <p:nvGrpSpPr>
          <p:cNvPr id="5" name="Group 5"/>
          <p:cNvGrpSpPr/>
          <p:nvPr/>
        </p:nvGrpSpPr>
        <p:grpSpPr>
          <a:xfrm>
            <a:off x="6361217" y="9779950"/>
            <a:ext cx="7903393" cy="671176"/>
            <a:chOff x="0" y="0"/>
            <a:chExt cx="11797558" cy="1001878"/>
          </a:xfrm>
        </p:grpSpPr>
        <p:sp>
          <p:nvSpPr>
            <p:cNvPr id="6" name="Freeform 6"/>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006BB7"/>
            </a:solidFill>
          </p:spPr>
          <p:txBody>
            <a:bodyPr/>
            <a:lstStyle/>
            <a:p>
              <a:endParaRPr lang="en-US"/>
            </a:p>
          </p:txBody>
        </p:sp>
      </p:grpSp>
      <p:grpSp>
        <p:nvGrpSpPr>
          <p:cNvPr id="7" name="Group 7"/>
          <p:cNvGrpSpPr>
            <a:grpSpLocks noChangeAspect="1"/>
          </p:cNvGrpSpPr>
          <p:nvPr/>
        </p:nvGrpSpPr>
        <p:grpSpPr>
          <a:xfrm>
            <a:off x="10288293" y="1615819"/>
            <a:ext cx="6916248" cy="6889231"/>
            <a:chOff x="0" y="0"/>
            <a:chExt cx="6502400" cy="6477000"/>
          </a:xfrm>
        </p:grpSpPr>
        <p:sp>
          <p:nvSpPr>
            <p:cNvPr id="8" name="Freeform 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0898" r="-20898"/>
              </a:stretch>
            </a:blipFill>
          </p:spPr>
          <p:txBody>
            <a:bodyPr/>
            <a:lstStyle/>
            <a:p>
              <a:endParaRPr lang="en-US"/>
            </a:p>
          </p:txBody>
        </p:sp>
        <p:sp>
          <p:nvSpPr>
            <p:cNvPr id="9" name="Freeform 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6BB7"/>
            </a:solidFill>
          </p:spPr>
          <p:txBody>
            <a:bodyPr/>
            <a:lstStyle/>
            <a:p>
              <a:endParaRPr lang="en-US"/>
            </a:p>
          </p:txBody>
        </p:sp>
      </p:grpSp>
      <p:sp>
        <p:nvSpPr>
          <p:cNvPr id="10" name="TextBox 10"/>
          <p:cNvSpPr txBox="1"/>
          <p:nvPr/>
        </p:nvSpPr>
        <p:spPr>
          <a:xfrm>
            <a:off x="918871" y="859941"/>
            <a:ext cx="11621432" cy="1601351"/>
          </a:xfrm>
          <a:prstGeom prst="rect">
            <a:avLst/>
          </a:prstGeom>
        </p:spPr>
        <p:txBody>
          <a:bodyPr lIns="0" tIns="0" rIns="0" bIns="0" rtlCol="0" anchor="t">
            <a:spAutoFit/>
          </a:bodyPr>
          <a:lstStyle/>
          <a:p>
            <a:pPr>
              <a:lnSpc>
                <a:spcPts val="6400"/>
              </a:lnSpc>
            </a:pPr>
            <a:r>
              <a:rPr lang="en-US" sz="5203">
                <a:solidFill>
                  <a:srgbClr val="0A2239"/>
                </a:solidFill>
                <a:latin typeface="Montserrat Semi-Bold"/>
              </a:rPr>
              <a:t>National Association of REALTORS® Benefits</a:t>
            </a:r>
          </a:p>
        </p:txBody>
      </p:sp>
      <p:sp>
        <p:nvSpPr>
          <p:cNvPr id="11" name="TextBox 11"/>
          <p:cNvSpPr txBox="1"/>
          <p:nvPr/>
        </p:nvSpPr>
        <p:spPr>
          <a:xfrm>
            <a:off x="1504569" y="2570373"/>
            <a:ext cx="9156192" cy="1176472"/>
          </a:xfrm>
          <a:prstGeom prst="rect">
            <a:avLst/>
          </a:prstGeom>
        </p:spPr>
        <p:txBody>
          <a:bodyPr lIns="0" tIns="0" rIns="0" bIns="0" rtlCol="0" anchor="t">
            <a:spAutoFit/>
          </a:bodyPr>
          <a:lstStyle/>
          <a:p>
            <a:pPr>
              <a:lnSpc>
                <a:spcPts val="4727"/>
              </a:lnSpc>
            </a:pPr>
            <a:r>
              <a:rPr lang="en-US" sz="3376" dirty="0">
                <a:solidFill>
                  <a:srgbClr val="0A2239"/>
                </a:solidFill>
                <a:latin typeface="Montserrat Semi-Bold"/>
              </a:rPr>
              <a:t>Benefits Program - Discounts on Products and Services </a:t>
            </a:r>
          </a:p>
        </p:txBody>
      </p:sp>
      <p:sp>
        <p:nvSpPr>
          <p:cNvPr id="12" name="Freeform 12"/>
          <p:cNvSpPr/>
          <p:nvPr/>
        </p:nvSpPr>
        <p:spPr>
          <a:xfrm>
            <a:off x="5170780" y="6668996"/>
            <a:ext cx="4117700" cy="2732656"/>
          </a:xfrm>
          <a:custGeom>
            <a:avLst/>
            <a:gdLst/>
            <a:ahLst/>
            <a:cxnLst/>
            <a:rect l="l" t="t" r="r" b="b"/>
            <a:pathLst>
              <a:path w="4117700" h="2732656">
                <a:moveTo>
                  <a:pt x="0" y="0"/>
                </a:moveTo>
                <a:lnTo>
                  <a:pt x="4117700" y="0"/>
                </a:lnTo>
                <a:lnTo>
                  <a:pt x="4117700" y="2732655"/>
                </a:lnTo>
                <a:lnTo>
                  <a:pt x="0" y="27326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1812667" y="3855926"/>
            <a:ext cx="7707898" cy="2970044"/>
          </a:xfrm>
          <a:prstGeom prst="rect">
            <a:avLst/>
          </a:prstGeom>
        </p:spPr>
        <p:txBody>
          <a:bodyPr lIns="0" tIns="0" rIns="0" bIns="0" rtlCol="0" anchor="t">
            <a:spAutoFit/>
          </a:bodyPr>
          <a:lstStyle/>
          <a:p>
            <a:pPr marL="729662" lvl="1" indent="-364831">
              <a:lnSpc>
                <a:spcPts val="4731"/>
              </a:lnSpc>
              <a:buFont typeface="Arial"/>
              <a:buChar char="•"/>
            </a:pPr>
            <a:r>
              <a:rPr lang="en-US" sz="3379" dirty="0">
                <a:solidFill>
                  <a:srgbClr val="0A2239"/>
                </a:solidFill>
                <a:latin typeface="Montserrat Semi-Bold"/>
              </a:rPr>
              <a:t> Insurance </a:t>
            </a:r>
          </a:p>
          <a:p>
            <a:pPr marL="729662" lvl="1" indent="-364831">
              <a:lnSpc>
                <a:spcPts val="4731"/>
              </a:lnSpc>
              <a:buFont typeface="Arial"/>
              <a:buChar char="•"/>
            </a:pPr>
            <a:r>
              <a:rPr lang="en-US" sz="3379" dirty="0">
                <a:solidFill>
                  <a:srgbClr val="0A2239"/>
                </a:solidFill>
                <a:latin typeface="Montserrat Semi-Bold"/>
              </a:rPr>
              <a:t> Travel &amp; Automotive </a:t>
            </a:r>
          </a:p>
          <a:p>
            <a:pPr marL="729662" lvl="1" indent="-364831">
              <a:lnSpc>
                <a:spcPts val="4731"/>
              </a:lnSpc>
              <a:buFont typeface="Arial"/>
              <a:buChar char="•"/>
            </a:pPr>
            <a:r>
              <a:rPr lang="en-US" sz="3379" dirty="0">
                <a:solidFill>
                  <a:srgbClr val="0A2239"/>
                </a:solidFill>
                <a:latin typeface="Montserrat Semi-Bold"/>
              </a:rPr>
              <a:t> Home &amp; Lifestyle </a:t>
            </a:r>
          </a:p>
          <a:p>
            <a:pPr marL="729662" lvl="1" indent="-364831">
              <a:lnSpc>
                <a:spcPts val="4731"/>
              </a:lnSpc>
              <a:buFont typeface="Arial"/>
              <a:buChar char="•"/>
            </a:pPr>
            <a:r>
              <a:rPr lang="en-US" sz="3379" dirty="0">
                <a:solidFill>
                  <a:srgbClr val="0A2239"/>
                </a:solidFill>
                <a:latin typeface="Montserrat Semi-Bold"/>
              </a:rPr>
              <a:t> Business &amp; Marketing </a:t>
            </a:r>
          </a:p>
          <a:p>
            <a:pPr marL="729662" lvl="1" indent="-364831">
              <a:lnSpc>
                <a:spcPts val="4731"/>
              </a:lnSpc>
              <a:buFont typeface="Arial"/>
              <a:buChar char="•"/>
            </a:pPr>
            <a:r>
              <a:rPr lang="en-US" sz="3379" dirty="0">
                <a:solidFill>
                  <a:srgbClr val="0A2239"/>
                </a:solidFill>
                <a:latin typeface="Montserrat Semi-Bold"/>
              </a:rPr>
              <a:t> Technology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Freeform 2"/>
          <p:cNvSpPr/>
          <p:nvPr/>
        </p:nvSpPr>
        <p:spPr>
          <a:xfrm rot="-5400000">
            <a:off x="1649240" y="8402815"/>
            <a:ext cx="756595" cy="1997675"/>
          </a:xfrm>
          <a:custGeom>
            <a:avLst/>
            <a:gdLst/>
            <a:ahLst/>
            <a:cxnLst/>
            <a:rect l="l" t="t" r="r" b="b"/>
            <a:pathLst>
              <a:path w="756595" h="1997675">
                <a:moveTo>
                  <a:pt x="0" y="0"/>
                </a:moveTo>
                <a:lnTo>
                  <a:pt x="756595" y="0"/>
                </a:lnTo>
                <a:lnTo>
                  <a:pt x="756595" y="1997675"/>
                </a:lnTo>
                <a:lnTo>
                  <a:pt x="0" y="19976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517188" y="-235006"/>
            <a:ext cx="10152627" cy="671176"/>
            <a:chOff x="0" y="0"/>
            <a:chExt cx="15155036" cy="1001878"/>
          </a:xfrm>
        </p:grpSpPr>
        <p:sp>
          <p:nvSpPr>
            <p:cNvPr id="4" name="Freeform 4"/>
            <p:cNvSpPr/>
            <p:nvPr/>
          </p:nvSpPr>
          <p:spPr>
            <a:xfrm>
              <a:off x="0" y="0"/>
              <a:ext cx="15155036" cy="1001878"/>
            </a:xfrm>
            <a:custGeom>
              <a:avLst/>
              <a:gdLst/>
              <a:ahLst/>
              <a:cxnLst/>
              <a:rect l="l" t="t" r="r" b="b"/>
              <a:pathLst>
                <a:path w="15155036" h="1001878">
                  <a:moveTo>
                    <a:pt x="0" y="0"/>
                  </a:moveTo>
                  <a:lnTo>
                    <a:pt x="0" y="1001878"/>
                  </a:lnTo>
                  <a:lnTo>
                    <a:pt x="15155036" y="1001878"/>
                  </a:lnTo>
                  <a:lnTo>
                    <a:pt x="15155036" y="0"/>
                  </a:lnTo>
                  <a:lnTo>
                    <a:pt x="0" y="0"/>
                  </a:lnTo>
                  <a:close/>
                  <a:moveTo>
                    <a:pt x="15094077" y="940918"/>
                  </a:moveTo>
                  <a:lnTo>
                    <a:pt x="59690" y="940918"/>
                  </a:lnTo>
                  <a:lnTo>
                    <a:pt x="59690" y="59690"/>
                  </a:lnTo>
                  <a:lnTo>
                    <a:pt x="15094077" y="59690"/>
                  </a:lnTo>
                  <a:lnTo>
                    <a:pt x="15094077" y="940918"/>
                  </a:lnTo>
                  <a:close/>
                </a:path>
              </a:pathLst>
            </a:custGeom>
            <a:solidFill>
              <a:srgbClr val="006BB7"/>
            </a:solidFill>
          </p:spPr>
          <p:txBody>
            <a:bodyPr/>
            <a:lstStyle/>
            <a:p>
              <a:endParaRPr lang="en-US"/>
            </a:p>
          </p:txBody>
        </p:sp>
      </p:grpSp>
      <p:grpSp>
        <p:nvGrpSpPr>
          <p:cNvPr id="5" name="Group 5"/>
          <p:cNvGrpSpPr/>
          <p:nvPr/>
        </p:nvGrpSpPr>
        <p:grpSpPr>
          <a:xfrm>
            <a:off x="6361217" y="9779950"/>
            <a:ext cx="11441354" cy="671176"/>
            <a:chOff x="0" y="0"/>
            <a:chExt cx="17078746" cy="1001878"/>
          </a:xfrm>
        </p:grpSpPr>
        <p:sp>
          <p:nvSpPr>
            <p:cNvPr id="6" name="Freeform 6"/>
            <p:cNvSpPr/>
            <p:nvPr/>
          </p:nvSpPr>
          <p:spPr>
            <a:xfrm>
              <a:off x="0" y="0"/>
              <a:ext cx="17078747" cy="1001878"/>
            </a:xfrm>
            <a:custGeom>
              <a:avLst/>
              <a:gdLst/>
              <a:ahLst/>
              <a:cxnLst/>
              <a:rect l="l" t="t" r="r" b="b"/>
              <a:pathLst>
                <a:path w="17078747" h="1001878">
                  <a:moveTo>
                    <a:pt x="0" y="0"/>
                  </a:moveTo>
                  <a:lnTo>
                    <a:pt x="0" y="1001878"/>
                  </a:lnTo>
                  <a:lnTo>
                    <a:pt x="17078747" y="1001878"/>
                  </a:lnTo>
                  <a:lnTo>
                    <a:pt x="17078747" y="0"/>
                  </a:lnTo>
                  <a:lnTo>
                    <a:pt x="0" y="0"/>
                  </a:lnTo>
                  <a:close/>
                  <a:moveTo>
                    <a:pt x="17017786" y="940918"/>
                  </a:moveTo>
                  <a:lnTo>
                    <a:pt x="59690" y="940918"/>
                  </a:lnTo>
                  <a:lnTo>
                    <a:pt x="59690" y="59690"/>
                  </a:lnTo>
                  <a:lnTo>
                    <a:pt x="17017786" y="59690"/>
                  </a:lnTo>
                  <a:lnTo>
                    <a:pt x="17017786" y="940918"/>
                  </a:lnTo>
                  <a:close/>
                </a:path>
              </a:pathLst>
            </a:custGeom>
            <a:solidFill>
              <a:srgbClr val="006BB7"/>
            </a:solidFill>
          </p:spPr>
          <p:txBody>
            <a:bodyPr/>
            <a:lstStyle/>
            <a:p>
              <a:endParaRPr lang="en-US"/>
            </a:p>
          </p:txBody>
        </p:sp>
      </p:grpSp>
      <p:sp>
        <p:nvSpPr>
          <p:cNvPr id="7" name="TextBox 7"/>
          <p:cNvSpPr txBox="1"/>
          <p:nvPr/>
        </p:nvSpPr>
        <p:spPr>
          <a:xfrm>
            <a:off x="1028700" y="1788537"/>
            <a:ext cx="6561600" cy="976221"/>
          </a:xfrm>
          <a:prstGeom prst="rect">
            <a:avLst/>
          </a:prstGeom>
        </p:spPr>
        <p:txBody>
          <a:bodyPr lIns="0" tIns="0" rIns="0" bIns="0" rtlCol="0" anchor="t">
            <a:spAutoFit/>
          </a:bodyPr>
          <a:lstStyle/>
          <a:p>
            <a:pPr>
              <a:lnSpc>
                <a:spcPts val="7717"/>
              </a:lnSpc>
            </a:pPr>
            <a:r>
              <a:rPr lang="en-US" sz="6274">
                <a:solidFill>
                  <a:srgbClr val="0A2239"/>
                </a:solidFill>
                <a:latin typeface="Montserrat Semi-Bold"/>
              </a:rPr>
              <a:t>Sources</a:t>
            </a:r>
          </a:p>
        </p:txBody>
      </p:sp>
      <p:sp>
        <p:nvSpPr>
          <p:cNvPr id="8" name="TextBox 8"/>
          <p:cNvSpPr txBox="1"/>
          <p:nvPr/>
        </p:nvSpPr>
        <p:spPr>
          <a:xfrm>
            <a:off x="2147740" y="3609585"/>
            <a:ext cx="10969995" cy="1282402"/>
          </a:xfrm>
          <a:prstGeom prst="rect">
            <a:avLst/>
          </a:prstGeom>
        </p:spPr>
        <p:txBody>
          <a:bodyPr lIns="0" tIns="0" rIns="0" bIns="0" rtlCol="0" anchor="t">
            <a:spAutoFit/>
          </a:bodyPr>
          <a:lstStyle/>
          <a:p>
            <a:pPr>
              <a:lnSpc>
                <a:spcPts val="2503"/>
              </a:lnSpc>
            </a:pPr>
            <a:r>
              <a:rPr lang="en-US" sz="2430" dirty="0">
                <a:solidFill>
                  <a:srgbClr val="0A2239"/>
                </a:solidFill>
                <a:latin typeface="Montserrat Semi-Bold"/>
              </a:rPr>
              <a:t>National Association Member Benefits – (</a:t>
            </a:r>
            <a:r>
              <a:rPr lang="en-US" sz="2430" dirty="0" err="1">
                <a:solidFill>
                  <a:srgbClr val="0A2239"/>
                </a:solidFill>
                <a:latin typeface="Montserrat Semi-Bold"/>
              </a:rPr>
              <a:t>nar.realtor</a:t>
            </a:r>
            <a:r>
              <a:rPr lang="en-US" sz="2430" dirty="0">
                <a:solidFill>
                  <a:srgbClr val="0A2239"/>
                </a:solidFill>
                <a:latin typeface="Montserrat Semi-Bold"/>
              </a:rPr>
              <a:t>)</a:t>
            </a:r>
          </a:p>
          <a:p>
            <a:pPr>
              <a:lnSpc>
                <a:spcPts val="2503"/>
              </a:lnSpc>
            </a:pPr>
            <a:endParaRPr lang="en-US" sz="2430" dirty="0">
              <a:solidFill>
                <a:srgbClr val="0A2239"/>
              </a:solidFill>
              <a:latin typeface="Montserrat Semi-Bold"/>
            </a:endParaRPr>
          </a:p>
          <a:p>
            <a:pPr>
              <a:lnSpc>
                <a:spcPts val="2503"/>
              </a:lnSpc>
            </a:pPr>
            <a:r>
              <a:rPr lang="en-US" sz="2430" dirty="0">
                <a:solidFill>
                  <a:srgbClr val="0A2239"/>
                </a:solidFill>
                <a:latin typeface="Montserrat Semi-Bold"/>
              </a:rPr>
              <a:t>Mississippi REALTORS® (msrealtors.org) </a:t>
            </a:r>
          </a:p>
          <a:p>
            <a:pPr>
              <a:lnSpc>
                <a:spcPts val="2503"/>
              </a:lnSpc>
            </a:pPr>
            <a:endParaRPr lang="en-US" sz="2430" dirty="0">
              <a:solidFill>
                <a:srgbClr val="0A2239"/>
              </a:solidFill>
              <a:latin typeface="Montserrat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Freeform 2"/>
          <p:cNvSpPr/>
          <p:nvPr/>
        </p:nvSpPr>
        <p:spPr>
          <a:xfrm rot="-5400000">
            <a:off x="1649240" y="8402815"/>
            <a:ext cx="756595" cy="1997675"/>
          </a:xfrm>
          <a:custGeom>
            <a:avLst/>
            <a:gdLst/>
            <a:ahLst/>
            <a:cxnLst/>
            <a:rect l="l" t="t" r="r" b="b"/>
            <a:pathLst>
              <a:path w="756595" h="1997675">
                <a:moveTo>
                  <a:pt x="0" y="0"/>
                </a:moveTo>
                <a:lnTo>
                  <a:pt x="756595" y="0"/>
                </a:lnTo>
                <a:lnTo>
                  <a:pt x="756595" y="1997675"/>
                </a:lnTo>
                <a:lnTo>
                  <a:pt x="0" y="19976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3277934" y="-330256"/>
            <a:ext cx="7903393" cy="671176"/>
            <a:chOff x="0" y="0"/>
            <a:chExt cx="11797558" cy="1001878"/>
          </a:xfrm>
        </p:grpSpPr>
        <p:sp>
          <p:nvSpPr>
            <p:cNvPr id="4" name="Freeform 4"/>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21B248"/>
            </a:solidFill>
          </p:spPr>
          <p:txBody>
            <a:bodyPr/>
            <a:lstStyle/>
            <a:p>
              <a:endParaRPr lang="en-US"/>
            </a:p>
          </p:txBody>
        </p:sp>
      </p:grpSp>
      <p:grpSp>
        <p:nvGrpSpPr>
          <p:cNvPr id="5" name="Group 5"/>
          <p:cNvGrpSpPr/>
          <p:nvPr/>
        </p:nvGrpSpPr>
        <p:grpSpPr>
          <a:xfrm>
            <a:off x="6361217" y="9779950"/>
            <a:ext cx="7903393" cy="671176"/>
            <a:chOff x="0" y="0"/>
            <a:chExt cx="11797558" cy="1001878"/>
          </a:xfrm>
        </p:grpSpPr>
        <p:sp>
          <p:nvSpPr>
            <p:cNvPr id="6" name="Freeform 6"/>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21B248"/>
            </a:solidFill>
          </p:spPr>
          <p:txBody>
            <a:bodyPr/>
            <a:lstStyle/>
            <a:p>
              <a:endParaRPr lang="en-US"/>
            </a:p>
          </p:txBody>
        </p:sp>
      </p:grpSp>
      <p:grpSp>
        <p:nvGrpSpPr>
          <p:cNvPr id="7" name="Group 7"/>
          <p:cNvGrpSpPr>
            <a:grpSpLocks noChangeAspect="1"/>
          </p:cNvGrpSpPr>
          <p:nvPr/>
        </p:nvGrpSpPr>
        <p:grpSpPr>
          <a:xfrm>
            <a:off x="13121549" y="1817112"/>
            <a:ext cx="3554625" cy="3540740"/>
            <a:chOff x="0" y="0"/>
            <a:chExt cx="6502400" cy="6477000"/>
          </a:xfrm>
        </p:grpSpPr>
        <p:sp>
          <p:nvSpPr>
            <p:cNvPr id="8" name="Freeform 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10983" t="-4223" r="-64687" b="-13340"/>
              </a:stretch>
            </a:blipFill>
          </p:spPr>
          <p:txBody>
            <a:bodyPr/>
            <a:lstStyle/>
            <a:p>
              <a:endParaRPr lang="en-US"/>
            </a:p>
          </p:txBody>
        </p:sp>
        <p:sp>
          <p:nvSpPr>
            <p:cNvPr id="9" name="Freeform 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1B248"/>
            </a:solidFill>
          </p:spPr>
          <p:txBody>
            <a:bodyPr/>
            <a:lstStyle/>
            <a:p>
              <a:endParaRPr lang="en-US"/>
            </a:p>
          </p:txBody>
        </p:sp>
      </p:grpSp>
      <p:grpSp>
        <p:nvGrpSpPr>
          <p:cNvPr id="10" name="Group 10"/>
          <p:cNvGrpSpPr>
            <a:grpSpLocks noChangeAspect="1"/>
          </p:cNvGrpSpPr>
          <p:nvPr/>
        </p:nvGrpSpPr>
        <p:grpSpPr>
          <a:xfrm>
            <a:off x="13121549" y="5482615"/>
            <a:ext cx="3554625" cy="3540740"/>
            <a:chOff x="0" y="0"/>
            <a:chExt cx="6502400" cy="6477000"/>
          </a:xfrm>
        </p:grpSpPr>
        <p:sp>
          <p:nvSpPr>
            <p:cNvPr id="11" name="Freeform 11"/>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223" r="-49647"/>
              </a:stretch>
            </a:blipFill>
          </p:spPr>
          <p:txBody>
            <a:bodyPr/>
            <a:lstStyle/>
            <a:p>
              <a:endParaRPr lang="en-US"/>
            </a:p>
          </p:txBody>
        </p:sp>
        <p:sp>
          <p:nvSpPr>
            <p:cNvPr id="12" name="Freeform 12"/>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6BB7"/>
            </a:solidFill>
          </p:spPr>
          <p:txBody>
            <a:bodyPr/>
            <a:lstStyle/>
            <a:p>
              <a:endParaRPr lang="en-US"/>
            </a:p>
          </p:txBody>
        </p:sp>
      </p:grpSp>
      <p:grpSp>
        <p:nvGrpSpPr>
          <p:cNvPr id="13" name="Group 13"/>
          <p:cNvGrpSpPr>
            <a:grpSpLocks noChangeAspect="1"/>
          </p:cNvGrpSpPr>
          <p:nvPr/>
        </p:nvGrpSpPr>
        <p:grpSpPr>
          <a:xfrm>
            <a:off x="9953014" y="3649864"/>
            <a:ext cx="3554625" cy="3540740"/>
            <a:chOff x="0" y="0"/>
            <a:chExt cx="6502400" cy="6477000"/>
          </a:xfrm>
        </p:grpSpPr>
        <p:sp>
          <p:nvSpPr>
            <p:cNvPr id="14" name="Freeform 14"/>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stretch>
                <a:fillRect l="-43389" t="-31828" r="-55464" b="-1250"/>
              </a:stretch>
            </a:blipFill>
          </p:spPr>
          <p:txBody>
            <a:bodyPr/>
            <a:lstStyle/>
            <a:p>
              <a:endParaRPr lang="en-US"/>
            </a:p>
          </p:txBody>
        </p:sp>
        <p:sp>
          <p:nvSpPr>
            <p:cNvPr id="15" name="Freeform 15"/>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A2239"/>
            </a:solidFill>
          </p:spPr>
          <p:txBody>
            <a:bodyPr/>
            <a:lstStyle/>
            <a:p>
              <a:endParaRPr lang="en-US"/>
            </a:p>
          </p:txBody>
        </p:sp>
      </p:grpSp>
      <p:sp>
        <p:nvSpPr>
          <p:cNvPr id="16" name="TextBox 16"/>
          <p:cNvSpPr txBox="1"/>
          <p:nvPr/>
        </p:nvSpPr>
        <p:spPr>
          <a:xfrm>
            <a:off x="935685" y="2638466"/>
            <a:ext cx="6561600" cy="976221"/>
          </a:xfrm>
          <a:prstGeom prst="rect">
            <a:avLst/>
          </a:prstGeom>
        </p:spPr>
        <p:txBody>
          <a:bodyPr lIns="0" tIns="0" rIns="0" bIns="0" rtlCol="0" anchor="t">
            <a:spAutoFit/>
          </a:bodyPr>
          <a:lstStyle/>
          <a:p>
            <a:pPr>
              <a:lnSpc>
                <a:spcPts val="7717"/>
              </a:lnSpc>
            </a:pPr>
            <a:r>
              <a:rPr lang="en-US" sz="6274" dirty="0">
                <a:solidFill>
                  <a:srgbClr val="0A2239"/>
                </a:solidFill>
                <a:latin typeface="Montserrat Semi-Bold"/>
              </a:rPr>
              <a:t>Networking</a:t>
            </a:r>
          </a:p>
        </p:txBody>
      </p:sp>
      <p:sp>
        <p:nvSpPr>
          <p:cNvPr id="17" name="TextBox 17"/>
          <p:cNvSpPr txBox="1"/>
          <p:nvPr/>
        </p:nvSpPr>
        <p:spPr>
          <a:xfrm>
            <a:off x="990600" y="3787933"/>
            <a:ext cx="6451771" cy="2381211"/>
          </a:xfrm>
          <a:prstGeom prst="rect">
            <a:avLst/>
          </a:prstGeom>
        </p:spPr>
        <p:txBody>
          <a:bodyPr lIns="0" tIns="0" rIns="0" bIns="0" rtlCol="0" anchor="t">
            <a:spAutoFit/>
          </a:bodyPr>
          <a:lstStyle/>
          <a:p>
            <a:pPr marL="728996" lvl="1" indent="-364498">
              <a:lnSpc>
                <a:spcPts val="4727"/>
              </a:lnSpc>
              <a:buFont typeface="Arial"/>
              <a:buChar char="•"/>
            </a:pPr>
            <a:r>
              <a:rPr lang="en-US" sz="3376">
                <a:solidFill>
                  <a:srgbClr val="0A2239"/>
                </a:solidFill>
                <a:latin typeface="Montserrat Semi-Bold"/>
              </a:rPr>
              <a:t> Other Local REALTORS®</a:t>
            </a:r>
          </a:p>
          <a:p>
            <a:pPr marL="728996" lvl="1" indent="-364498">
              <a:lnSpc>
                <a:spcPts val="4727"/>
              </a:lnSpc>
              <a:buFont typeface="Arial"/>
              <a:buChar char="•"/>
            </a:pPr>
            <a:r>
              <a:rPr lang="en-US" sz="3376">
                <a:solidFill>
                  <a:srgbClr val="0A2239"/>
                </a:solidFill>
                <a:latin typeface="Montserrat Semi-Bold"/>
              </a:rPr>
              <a:t> Local Affiliates </a:t>
            </a:r>
          </a:p>
          <a:p>
            <a:pPr marL="728996" lvl="1" indent="-364498">
              <a:lnSpc>
                <a:spcPts val="4727"/>
              </a:lnSpc>
              <a:buFont typeface="Arial"/>
              <a:buChar char="•"/>
            </a:pPr>
            <a:r>
              <a:rPr lang="en-US" sz="3376">
                <a:solidFill>
                  <a:srgbClr val="0A2239"/>
                </a:solidFill>
                <a:latin typeface="Montserrat Semi-Bold"/>
              </a:rPr>
              <a:t> Local Business Leaders </a:t>
            </a:r>
          </a:p>
          <a:p>
            <a:pPr marL="728996" lvl="1" indent="-364498">
              <a:lnSpc>
                <a:spcPts val="4727"/>
              </a:lnSpc>
              <a:buFont typeface="Arial"/>
              <a:buChar char="•"/>
            </a:pPr>
            <a:r>
              <a:rPr lang="en-US" sz="3376">
                <a:solidFill>
                  <a:srgbClr val="0A2239"/>
                </a:solidFill>
                <a:latin typeface="Montserrat Semi-Bold"/>
              </a:rPr>
              <a:t> Local Lawmakers</a:t>
            </a:r>
          </a:p>
        </p:txBody>
      </p:sp>
      <p:sp>
        <p:nvSpPr>
          <p:cNvPr id="18" name="Freeform 18"/>
          <p:cNvSpPr/>
          <p:nvPr/>
        </p:nvSpPr>
        <p:spPr>
          <a:xfrm>
            <a:off x="5026300" y="6290700"/>
            <a:ext cx="4117700" cy="2732656"/>
          </a:xfrm>
          <a:custGeom>
            <a:avLst/>
            <a:gdLst/>
            <a:ahLst/>
            <a:cxnLst/>
            <a:rect l="l" t="t" r="r" b="b"/>
            <a:pathLst>
              <a:path w="4117700" h="2732656">
                <a:moveTo>
                  <a:pt x="0" y="0"/>
                </a:moveTo>
                <a:lnTo>
                  <a:pt x="4117700" y="0"/>
                </a:lnTo>
                <a:lnTo>
                  <a:pt x="4117700" y="2732655"/>
                </a:lnTo>
                <a:lnTo>
                  <a:pt x="0" y="27326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1F28D3A7-C5E7-7767-0377-F05A246732D7}"/>
              </a:ext>
            </a:extLst>
          </p:cNvPr>
          <p:cNvSpPr txBox="1"/>
          <p:nvPr/>
        </p:nvSpPr>
        <p:spPr>
          <a:xfrm>
            <a:off x="762000" y="741614"/>
            <a:ext cx="7903393" cy="907941"/>
          </a:xfrm>
          <a:prstGeom prst="rect">
            <a:avLst/>
          </a:prstGeom>
          <a:noFill/>
        </p:spPr>
        <p:txBody>
          <a:bodyPr wrap="square" rtlCol="0">
            <a:spAutoFit/>
          </a:bodyPr>
          <a:lstStyle/>
          <a:p>
            <a:r>
              <a:rPr lang="en-US" sz="5300" b="1" dirty="0">
                <a:solidFill>
                  <a:srgbClr val="00B050"/>
                </a:solidFill>
              </a:rPr>
              <a:t>Your Local Association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Freeform 2"/>
          <p:cNvSpPr/>
          <p:nvPr/>
        </p:nvSpPr>
        <p:spPr>
          <a:xfrm>
            <a:off x="16869262" y="9399182"/>
            <a:ext cx="335279" cy="335279"/>
          </a:xfrm>
          <a:custGeom>
            <a:avLst/>
            <a:gdLst/>
            <a:ahLst/>
            <a:cxnLst/>
            <a:rect l="l" t="t" r="r" b="b"/>
            <a:pathLst>
              <a:path w="335279" h="335279">
                <a:moveTo>
                  <a:pt x="0" y="0"/>
                </a:moveTo>
                <a:lnTo>
                  <a:pt x="335278" y="0"/>
                </a:lnTo>
                <a:lnTo>
                  <a:pt x="335278" y="335279"/>
                </a:lnTo>
                <a:lnTo>
                  <a:pt x="0" y="3352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a:grpSpLocks noChangeAspect="1"/>
          </p:cNvGrpSpPr>
          <p:nvPr/>
        </p:nvGrpSpPr>
        <p:grpSpPr>
          <a:xfrm>
            <a:off x="9476657" y="1028700"/>
            <a:ext cx="7782643" cy="7782612"/>
            <a:chOff x="0" y="0"/>
            <a:chExt cx="6350025" cy="6350000"/>
          </a:xfrm>
        </p:grpSpPr>
        <p:sp>
          <p:nvSpPr>
            <p:cNvPr id="4" name="Freeform 4"/>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41953" r="-41953"/>
              </a:stretch>
            </a:blipFill>
          </p:spPr>
          <p:txBody>
            <a:bodyPr/>
            <a:lstStyle/>
            <a:p>
              <a:endParaRPr lang="en-US"/>
            </a:p>
          </p:txBody>
        </p:sp>
      </p:grpSp>
      <p:sp>
        <p:nvSpPr>
          <p:cNvPr id="5" name="Freeform 5"/>
          <p:cNvSpPr/>
          <p:nvPr/>
        </p:nvSpPr>
        <p:spPr>
          <a:xfrm rot="-5400000">
            <a:off x="1649240" y="8402815"/>
            <a:ext cx="756595" cy="1997675"/>
          </a:xfrm>
          <a:custGeom>
            <a:avLst/>
            <a:gdLst/>
            <a:ahLst/>
            <a:cxnLst/>
            <a:rect l="l" t="t" r="r" b="b"/>
            <a:pathLst>
              <a:path w="756595" h="1997675">
                <a:moveTo>
                  <a:pt x="0" y="0"/>
                </a:moveTo>
                <a:lnTo>
                  <a:pt x="756595" y="0"/>
                </a:lnTo>
                <a:lnTo>
                  <a:pt x="756595" y="1997675"/>
                </a:lnTo>
                <a:lnTo>
                  <a:pt x="0" y="19976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12897684" y="558405"/>
            <a:ext cx="940590" cy="940590"/>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1B248"/>
            </a:solidFill>
          </p:spPr>
          <p:txBody>
            <a:bodyPr/>
            <a:lstStyle/>
            <a:p>
              <a:endParaRPr lang="en-US"/>
            </a:p>
          </p:txBody>
        </p:sp>
        <p:sp>
          <p:nvSpPr>
            <p:cNvPr id="8" name="TextBox 8"/>
            <p:cNvSpPr txBox="1"/>
            <p:nvPr/>
          </p:nvSpPr>
          <p:spPr>
            <a:xfrm>
              <a:off x="76200" y="104775"/>
              <a:ext cx="660400" cy="631825"/>
            </a:xfrm>
            <a:prstGeom prst="rect">
              <a:avLst/>
            </a:prstGeom>
          </p:spPr>
          <p:txBody>
            <a:bodyPr lIns="50800" tIns="50800" rIns="50800" bIns="50800" rtlCol="0" anchor="ctr"/>
            <a:lstStyle/>
            <a:p>
              <a:pPr algn="ctr">
                <a:lnSpc>
                  <a:spcPts val="2335"/>
                </a:lnSpc>
              </a:pPr>
              <a:endParaRPr/>
            </a:p>
          </p:txBody>
        </p:sp>
      </p:grpSp>
      <p:grpSp>
        <p:nvGrpSpPr>
          <p:cNvPr id="9" name="Group 9"/>
          <p:cNvGrpSpPr/>
          <p:nvPr/>
        </p:nvGrpSpPr>
        <p:grpSpPr>
          <a:xfrm>
            <a:off x="12897684" y="8341017"/>
            <a:ext cx="940590" cy="940590"/>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1B248"/>
            </a:solidFill>
          </p:spPr>
          <p:txBody>
            <a:bodyPr/>
            <a:lstStyle/>
            <a:p>
              <a:endParaRPr lang="en-US"/>
            </a:p>
          </p:txBody>
        </p:sp>
        <p:sp>
          <p:nvSpPr>
            <p:cNvPr id="11" name="TextBox 11"/>
            <p:cNvSpPr txBox="1"/>
            <p:nvPr/>
          </p:nvSpPr>
          <p:spPr>
            <a:xfrm>
              <a:off x="76200" y="104775"/>
              <a:ext cx="660400" cy="631825"/>
            </a:xfrm>
            <a:prstGeom prst="rect">
              <a:avLst/>
            </a:prstGeom>
          </p:spPr>
          <p:txBody>
            <a:bodyPr lIns="50800" tIns="50800" rIns="50800" bIns="50800" rtlCol="0" anchor="ctr"/>
            <a:lstStyle/>
            <a:p>
              <a:pPr algn="ctr">
                <a:lnSpc>
                  <a:spcPts val="2335"/>
                </a:lnSpc>
              </a:pPr>
              <a:endParaRPr/>
            </a:p>
          </p:txBody>
        </p:sp>
      </p:grpSp>
      <p:grpSp>
        <p:nvGrpSpPr>
          <p:cNvPr id="12" name="Group 12"/>
          <p:cNvGrpSpPr/>
          <p:nvPr/>
        </p:nvGrpSpPr>
        <p:grpSpPr>
          <a:xfrm>
            <a:off x="3277934" y="-330256"/>
            <a:ext cx="7903393" cy="671176"/>
            <a:chOff x="0" y="0"/>
            <a:chExt cx="11797558" cy="1001878"/>
          </a:xfrm>
        </p:grpSpPr>
        <p:sp>
          <p:nvSpPr>
            <p:cNvPr id="13" name="Freeform 13"/>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21B248"/>
            </a:solidFill>
          </p:spPr>
          <p:txBody>
            <a:bodyPr/>
            <a:lstStyle/>
            <a:p>
              <a:endParaRPr lang="en-US"/>
            </a:p>
          </p:txBody>
        </p:sp>
      </p:grpSp>
      <p:grpSp>
        <p:nvGrpSpPr>
          <p:cNvPr id="14" name="Group 14"/>
          <p:cNvGrpSpPr/>
          <p:nvPr/>
        </p:nvGrpSpPr>
        <p:grpSpPr>
          <a:xfrm>
            <a:off x="7100068" y="9779950"/>
            <a:ext cx="7903393" cy="671176"/>
            <a:chOff x="0" y="0"/>
            <a:chExt cx="11797558" cy="1001878"/>
          </a:xfrm>
        </p:grpSpPr>
        <p:sp>
          <p:nvSpPr>
            <p:cNvPr id="15" name="Freeform 15"/>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21B248"/>
            </a:solidFill>
          </p:spPr>
          <p:txBody>
            <a:bodyPr/>
            <a:lstStyle/>
            <a:p>
              <a:endParaRPr lang="en-US"/>
            </a:p>
          </p:txBody>
        </p:sp>
      </p:grpSp>
      <p:sp>
        <p:nvSpPr>
          <p:cNvPr id="16" name="Freeform 16"/>
          <p:cNvSpPr/>
          <p:nvPr/>
        </p:nvSpPr>
        <p:spPr>
          <a:xfrm>
            <a:off x="4832959" y="6197964"/>
            <a:ext cx="3901555" cy="2589214"/>
          </a:xfrm>
          <a:custGeom>
            <a:avLst/>
            <a:gdLst/>
            <a:ahLst/>
            <a:cxnLst/>
            <a:rect l="l" t="t" r="r" b="b"/>
            <a:pathLst>
              <a:path w="3901555" h="2589214">
                <a:moveTo>
                  <a:pt x="0" y="0"/>
                </a:moveTo>
                <a:lnTo>
                  <a:pt x="3901556" y="0"/>
                </a:lnTo>
                <a:lnTo>
                  <a:pt x="3901556" y="2589214"/>
                </a:lnTo>
                <a:lnTo>
                  <a:pt x="0" y="25892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TextBox 17"/>
          <p:cNvSpPr txBox="1"/>
          <p:nvPr/>
        </p:nvSpPr>
        <p:spPr>
          <a:xfrm>
            <a:off x="914400" y="2508003"/>
            <a:ext cx="6561600" cy="976221"/>
          </a:xfrm>
          <a:prstGeom prst="rect">
            <a:avLst/>
          </a:prstGeom>
        </p:spPr>
        <p:txBody>
          <a:bodyPr lIns="0" tIns="0" rIns="0" bIns="0" rtlCol="0" anchor="t">
            <a:spAutoFit/>
          </a:bodyPr>
          <a:lstStyle/>
          <a:p>
            <a:pPr>
              <a:lnSpc>
                <a:spcPts val="7717"/>
              </a:lnSpc>
            </a:pPr>
            <a:r>
              <a:rPr lang="en-US" sz="6274" dirty="0">
                <a:solidFill>
                  <a:srgbClr val="0A2239"/>
                </a:solidFill>
                <a:latin typeface="Montserrat Semi-Bold"/>
              </a:rPr>
              <a:t>Education</a:t>
            </a:r>
          </a:p>
        </p:txBody>
      </p:sp>
      <p:sp>
        <p:nvSpPr>
          <p:cNvPr id="18" name="TextBox 18"/>
          <p:cNvSpPr txBox="1"/>
          <p:nvPr/>
        </p:nvSpPr>
        <p:spPr>
          <a:xfrm>
            <a:off x="1058825" y="3733396"/>
            <a:ext cx="7548599" cy="1781089"/>
          </a:xfrm>
          <a:prstGeom prst="rect">
            <a:avLst/>
          </a:prstGeom>
        </p:spPr>
        <p:txBody>
          <a:bodyPr lIns="0" tIns="0" rIns="0" bIns="0" rtlCol="0" anchor="t">
            <a:spAutoFit/>
          </a:bodyPr>
          <a:lstStyle/>
          <a:p>
            <a:pPr marL="729396" lvl="1" indent="-364698">
              <a:lnSpc>
                <a:spcPts val="4729"/>
              </a:lnSpc>
              <a:buFont typeface="Arial"/>
              <a:buChar char="•"/>
            </a:pPr>
            <a:r>
              <a:rPr lang="en-US" sz="3378" dirty="0">
                <a:solidFill>
                  <a:srgbClr val="0A2239"/>
                </a:solidFill>
                <a:latin typeface="Montserrat Semi-Bold"/>
              </a:rPr>
              <a:t>Continuing Education</a:t>
            </a:r>
          </a:p>
          <a:p>
            <a:pPr marL="729396" lvl="1" indent="-364698">
              <a:lnSpc>
                <a:spcPts val="4729"/>
              </a:lnSpc>
              <a:buFont typeface="Arial"/>
              <a:buChar char="•"/>
            </a:pPr>
            <a:r>
              <a:rPr lang="en-US" sz="3378" dirty="0">
                <a:solidFill>
                  <a:srgbClr val="0A2239"/>
                </a:solidFill>
                <a:latin typeface="Montserrat Semi-Bold"/>
              </a:rPr>
              <a:t>Code of Ethics Education</a:t>
            </a:r>
          </a:p>
          <a:p>
            <a:pPr marL="729396" lvl="1" indent="-364698">
              <a:lnSpc>
                <a:spcPts val="4729"/>
              </a:lnSpc>
              <a:buFont typeface="Arial"/>
              <a:buChar char="•"/>
            </a:pPr>
            <a:r>
              <a:rPr lang="en-US" sz="3378" dirty="0">
                <a:solidFill>
                  <a:srgbClr val="0A2239"/>
                </a:solidFill>
                <a:latin typeface="Montserrat Semi-Bold"/>
              </a:rPr>
              <a:t>Fair Housing Education</a:t>
            </a:r>
          </a:p>
        </p:txBody>
      </p:sp>
      <p:sp>
        <p:nvSpPr>
          <p:cNvPr id="19" name="TextBox 18">
            <a:extLst>
              <a:ext uri="{FF2B5EF4-FFF2-40B4-BE49-F238E27FC236}">
                <a16:creationId xmlns:a16="http://schemas.microsoft.com/office/drawing/2014/main" id="{8223B3B7-D546-F21B-F9FC-121929BF5925}"/>
              </a:ext>
            </a:extLst>
          </p:cNvPr>
          <p:cNvSpPr txBox="1"/>
          <p:nvPr/>
        </p:nvSpPr>
        <p:spPr>
          <a:xfrm>
            <a:off x="762000" y="741614"/>
            <a:ext cx="7903393" cy="907941"/>
          </a:xfrm>
          <a:prstGeom prst="rect">
            <a:avLst/>
          </a:prstGeom>
          <a:noFill/>
        </p:spPr>
        <p:txBody>
          <a:bodyPr wrap="square" rtlCol="0">
            <a:spAutoFit/>
          </a:bodyPr>
          <a:lstStyle/>
          <a:p>
            <a:r>
              <a:rPr lang="en-US" sz="5300" b="1" dirty="0">
                <a:solidFill>
                  <a:srgbClr val="00B050"/>
                </a:solidFill>
              </a:rPr>
              <a:t>Your Local Association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Freeform 2"/>
          <p:cNvSpPr/>
          <p:nvPr/>
        </p:nvSpPr>
        <p:spPr>
          <a:xfrm rot="-5400000">
            <a:off x="1649240" y="8402815"/>
            <a:ext cx="756595" cy="1997675"/>
          </a:xfrm>
          <a:custGeom>
            <a:avLst/>
            <a:gdLst/>
            <a:ahLst/>
            <a:cxnLst/>
            <a:rect l="l" t="t" r="r" b="b"/>
            <a:pathLst>
              <a:path w="756595" h="1997675">
                <a:moveTo>
                  <a:pt x="0" y="0"/>
                </a:moveTo>
                <a:lnTo>
                  <a:pt x="756595" y="0"/>
                </a:lnTo>
                <a:lnTo>
                  <a:pt x="756595" y="1997675"/>
                </a:lnTo>
                <a:lnTo>
                  <a:pt x="0" y="19976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3277934" y="-330256"/>
            <a:ext cx="7903393" cy="671176"/>
            <a:chOff x="0" y="0"/>
            <a:chExt cx="11797558" cy="1001878"/>
          </a:xfrm>
        </p:grpSpPr>
        <p:sp>
          <p:nvSpPr>
            <p:cNvPr id="4" name="Freeform 4"/>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0A2239"/>
            </a:solidFill>
          </p:spPr>
          <p:txBody>
            <a:bodyPr/>
            <a:lstStyle/>
            <a:p>
              <a:endParaRPr lang="en-US"/>
            </a:p>
          </p:txBody>
        </p:sp>
      </p:grpSp>
      <p:grpSp>
        <p:nvGrpSpPr>
          <p:cNvPr id="5" name="Group 5"/>
          <p:cNvGrpSpPr/>
          <p:nvPr/>
        </p:nvGrpSpPr>
        <p:grpSpPr>
          <a:xfrm>
            <a:off x="6361217" y="9779950"/>
            <a:ext cx="7903393" cy="671176"/>
            <a:chOff x="0" y="0"/>
            <a:chExt cx="11797558" cy="1001878"/>
          </a:xfrm>
        </p:grpSpPr>
        <p:sp>
          <p:nvSpPr>
            <p:cNvPr id="6" name="Freeform 6"/>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0A2239"/>
            </a:solidFill>
          </p:spPr>
          <p:txBody>
            <a:bodyPr/>
            <a:lstStyle/>
            <a:p>
              <a:endParaRPr lang="en-US"/>
            </a:p>
          </p:txBody>
        </p:sp>
      </p:grpSp>
      <p:grpSp>
        <p:nvGrpSpPr>
          <p:cNvPr id="7" name="Group 7"/>
          <p:cNvGrpSpPr>
            <a:grpSpLocks noChangeAspect="1"/>
          </p:cNvGrpSpPr>
          <p:nvPr/>
        </p:nvGrpSpPr>
        <p:grpSpPr>
          <a:xfrm>
            <a:off x="10927311" y="1977518"/>
            <a:ext cx="6331989" cy="6331964"/>
            <a:chOff x="0" y="0"/>
            <a:chExt cx="6350025" cy="6350000"/>
          </a:xfrm>
        </p:grpSpPr>
        <p:sp>
          <p:nvSpPr>
            <p:cNvPr id="8" name="Freeform 8"/>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21096" r="-31867"/>
              </a:stretch>
            </a:blipFill>
          </p:spPr>
          <p:txBody>
            <a:bodyPr/>
            <a:lstStyle/>
            <a:p>
              <a:endParaRPr lang="en-US"/>
            </a:p>
          </p:txBody>
        </p:sp>
      </p:grpSp>
      <p:grpSp>
        <p:nvGrpSpPr>
          <p:cNvPr id="9" name="Group 9"/>
          <p:cNvGrpSpPr/>
          <p:nvPr/>
        </p:nvGrpSpPr>
        <p:grpSpPr>
          <a:xfrm>
            <a:off x="13710672" y="1594884"/>
            <a:ext cx="765267" cy="765267"/>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1B248"/>
            </a:solidFill>
          </p:spPr>
          <p:txBody>
            <a:bodyPr/>
            <a:lstStyle/>
            <a:p>
              <a:endParaRPr lang="en-US"/>
            </a:p>
          </p:txBody>
        </p:sp>
        <p:sp>
          <p:nvSpPr>
            <p:cNvPr id="11" name="TextBox 11"/>
            <p:cNvSpPr txBox="1"/>
            <p:nvPr/>
          </p:nvSpPr>
          <p:spPr>
            <a:xfrm>
              <a:off x="76200" y="104775"/>
              <a:ext cx="660400" cy="631825"/>
            </a:xfrm>
            <a:prstGeom prst="rect">
              <a:avLst/>
            </a:prstGeom>
          </p:spPr>
          <p:txBody>
            <a:bodyPr lIns="50800" tIns="50800" rIns="50800" bIns="50800" rtlCol="0" anchor="ctr"/>
            <a:lstStyle/>
            <a:p>
              <a:pPr algn="ctr">
                <a:lnSpc>
                  <a:spcPts val="2335"/>
                </a:lnSpc>
              </a:pPr>
              <a:endParaRPr/>
            </a:p>
          </p:txBody>
        </p:sp>
      </p:grpSp>
      <p:grpSp>
        <p:nvGrpSpPr>
          <p:cNvPr id="12" name="Group 12"/>
          <p:cNvGrpSpPr/>
          <p:nvPr/>
        </p:nvGrpSpPr>
        <p:grpSpPr>
          <a:xfrm>
            <a:off x="13710672" y="7926848"/>
            <a:ext cx="765267" cy="765267"/>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1B248"/>
            </a:solidFill>
          </p:spPr>
          <p:txBody>
            <a:bodyPr/>
            <a:lstStyle/>
            <a:p>
              <a:endParaRPr lang="en-US"/>
            </a:p>
          </p:txBody>
        </p:sp>
        <p:sp>
          <p:nvSpPr>
            <p:cNvPr id="14" name="TextBox 14"/>
            <p:cNvSpPr txBox="1"/>
            <p:nvPr/>
          </p:nvSpPr>
          <p:spPr>
            <a:xfrm>
              <a:off x="76200" y="104775"/>
              <a:ext cx="660400" cy="631825"/>
            </a:xfrm>
            <a:prstGeom prst="rect">
              <a:avLst/>
            </a:prstGeom>
          </p:spPr>
          <p:txBody>
            <a:bodyPr lIns="50800" tIns="50800" rIns="50800" bIns="50800" rtlCol="0" anchor="ctr"/>
            <a:lstStyle/>
            <a:p>
              <a:pPr algn="ctr">
                <a:lnSpc>
                  <a:spcPts val="2335"/>
                </a:lnSpc>
              </a:pPr>
              <a:endParaRPr/>
            </a:p>
          </p:txBody>
        </p:sp>
      </p:grpSp>
      <p:sp>
        <p:nvSpPr>
          <p:cNvPr id="15" name="TextBox 15"/>
          <p:cNvSpPr txBox="1"/>
          <p:nvPr/>
        </p:nvSpPr>
        <p:spPr>
          <a:xfrm>
            <a:off x="1432896" y="2642327"/>
            <a:ext cx="6561600" cy="2919321"/>
          </a:xfrm>
          <a:prstGeom prst="rect">
            <a:avLst/>
          </a:prstGeom>
        </p:spPr>
        <p:txBody>
          <a:bodyPr lIns="0" tIns="0" rIns="0" bIns="0" rtlCol="0" anchor="t">
            <a:spAutoFit/>
          </a:bodyPr>
          <a:lstStyle/>
          <a:p>
            <a:pPr>
              <a:lnSpc>
                <a:spcPts val="7717"/>
              </a:lnSpc>
            </a:pPr>
            <a:r>
              <a:rPr lang="en-US" sz="6274" dirty="0">
                <a:solidFill>
                  <a:srgbClr val="0A2239"/>
                </a:solidFill>
                <a:latin typeface="Montserrat Semi-Bold"/>
              </a:rPr>
              <a:t>Promotes REALTOR® Safety</a:t>
            </a:r>
          </a:p>
        </p:txBody>
      </p:sp>
      <p:sp>
        <p:nvSpPr>
          <p:cNvPr id="16" name="Freeform 16"/>
          <p:cNvSpPr/>
          <p:nvPr/>
        </p:nvSpPr>
        <p:spPr>
          <a:xfrm>
            <a:off x="4832959" y="6197964"/>
            <a:ext cx="3901555" cy="2589214"/>
          </a:xfrm>
          <a:custGeom>
            <a:avLst/>
            <a:gdLst/>
            <a:ahLst/>
            <a:cxnLst/>
            <a:rect l="l" t="t" r="r" b="b"/>
            <a:pathLst>
              <a:path w="3901555" h="2589214">
                <a:moveTo>
                  <a:pt x="0" y="0"/>
                </a:moveTo>
                <a:lnTo>
                  <a:pt x="3901556" y="0"/>
                </a:lnTo>
                <a:lnTo>
                  <a:pt x="3901556" y="2589214"/>
                </a:lnTo>
                <a:lnTo>
                  <a:pt x="0" y="25892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6F24776D-6DD0-AD7D-D2AF-6C965214B8FA}"/>
              </a:ext>
            </a:extLst>
          </p:cNvPr>
          <p:cNvSpPr txBox="1"/>
          <p:nvPr/>
        </p:nvSpPr>
        <p:spPr>
          <a:xfrm>
            <a:off x="762000" y="741614"/>
            <a:ext cx="7903393" cy="907941"/>
          </a:xfrm>
          <a:prstGeom prst="rect">
            <a:avLst/>
          </a:prstGeom>
          <a:noFill/>
        </p:spPr>
        <p:txBody>
          <a:bodyPr wrap="square" rtlCol="0">
            <a:spAutoFit/>
          </a:bodyPr>
          <a:lstStyle/>
          <a:p>
            <a:r>
              <a:rPr lang="en-US" sz="5300" b="1" dirty="0">
                <a:solidFill>
                  <a:srgbClr val="00B050"/>
                </a:solidFill>
              </a:rPr>
              <a:t>Your Local Association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Freeform 2"/>
          <p:cNvSpPr/>
          <p:nvPr/>
        </p:nvSpPr>
        <p:spPr>
          <a:xfrm>
            <a:off x="16869262" y="9399182"/>
            <a:ext cx="335279" cy="335279"/>
          </a:xfrm>
          <a:custGeom>
            <a:avLst/>
            <a:gdLst/>
            <a:ahLst/>
            <a:cxnLst/>
            <a:rect l="l" t="t" r="r" b="b"/>
            <a:pathLst>
              <a:path w="335279" h="335279">
                <a:moveTo>
                  <a:pt x="0" y="0"/>
                </a:moveTo>
                <a:lnTo>
                  <a:pt x="335278" y="0"/>
                </a:lnTo>
                <a:lnTo>
                  <a:pt x="335278" y="335279"/>
                </a:lnTo>
                <a:lnTo>
                  <a:pt x="0" y="3352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5400000">
            <a:off x="1649240" y="8402815"/>
            <a:ext cx="756595" cy="1997675"/>
          </a:xfrm>
          <a:custGeom>
            <a:avLst/>
            <a:gdLst/>
            <a:ahLst/>
            <a:cxnLst/>
            <a:rect l="l" t="t" r="r" b="b"/>
            <a:pathLst>
              <a:path w="756595" h="1997675">
                <a:moveTo>
                  <a:pt x="0" y="0"/>
                </a:moveTo>
                <a:lnTo>
                  <a:pt x="756595" y="0"/>
                </a:lnTo>
                <a:lnTo>
                  <a:pt x="756595" y="1997675"/>
                </a:lnTo>
                <a:lnTo>
                  <a:pt x="0" y="19976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3277934" y="-330256"/>
            <a:ext cx="7903393" cy="671176"/>
            <a:chOff x="0" y="0"/>
            <a:chExt cx="11797558" cy="1001878"/>
          </a:xfrm>
        </p:grpSpPr>
        <p:sp>
          <p:nvSpPr>
            <p:cNvPr id="5" name="Freeform 5"/>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0A2239"/>
            </a:solidFill>
          </p:spPr>
          <p:txBody>
            <a:bodyPr/>
            <a:lstStyle/>
            <a:p>
              <a:endParaRPr lang="en-US"/>
            </a:p>
          </p:txBody>
        </p:sp>
      </p:grpSp>
      <p:grpSp>
        <p:nvGrpSpPr>
          <p:cNvPr id="6" name="Group 6"/>
          <p:cNvGrpSpPr/>
          <p:nvPr/>
        </p:nvGrpSpPr>
        <p:grpSpPr>
          <a:xfrm>
            <a:off x="7100068" y="9779950"/>
            <a:ext cx="7903393" cy="671176"/>
            <a:chOff x="0" y="0"/>
            <a:chExt cx="11797558" cy="1001878"/>
          </a:xfrm>
        </p:grpSpPr>
        <p:sp>
          <p:nvSpPr>
            <p:cNvPr id="7" name="Freeform 7"/>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0A2239"/>
            </a:solidFill>
          </p:spPr>
          <p:txBody>
            <a:bodyPr/>
            <a:lstStyle/>
            <a:p>
              <a:endParaRPr lang="en-US"/>
            </a:p>
          </p:txBody>
        </p:sp>
      </p:grpSp>
      <p:sp>
        <p:nvSpPr>
          <p:cNvPr id="8" name="TextBox 8"/>
          <p:cNvSpPr txBox="1"/>
          <p:nvPr/>
        </p:nvSpPr>
        <p:spPr>
          <a:xfrm>
            <a:off x="7770964" y="2261221"/>
            <a:ext cx="6561600" cy="1947771"/>
          </a:xfrm>
          <a:prstGeom prst="rect">
            <a:avLst/>
          </a:prstGeom>
        </p:spPr>
        <p:txBody>
          <a:bodyPr lIns="0" tIns="0" rIns="0" bIns="0" rtlCol="0" anchor="t">
            <a:spAutoFit/>
          </a:bodyPr>
          <a:lstStyle/>
          <a:p>
            <a:pPr>
              <a:lnSpc>
                <a:spcPts val="7717"/>
              </a:lnSpc>
            </a:pPr>
            <a:r>
              <a:rPr lang="en-US" sz="6274" dirty="0">
                <a:solidFill>
                  <a:srgbClr val="0A2239"/>
                </a:solidFill>
                <a:latin typeface="Montserrat Semi-Bold"/>
              </a:rPr>
              <a:t>Community Involvement</a:t>
            </a:r>
          </a:p>
        </p:txBody>
      </p:sp>
      <p:grpSp>
        <p:nvGrpSpPr>
          <p:cNvPr id="9" name="Group 9"/>
          <p:cNvGrpSpPr>
            <a:grpSpLocks noChangeAspect="1"/>
          </p:cNvGrpSpPr>
          <p:nvPr/>
        </p:nvGrpSpPr>
        <p:grpSpPr>
          <a:xfrm>
            <a:off x="1183392" y="2081930"/>
            <a:ext cx="4774579" cy="4774560"/>
            <a:chOff x="0" y="0"/>
            <a:chExt cx="6350025" cy="6350000"/>
          </a:xfrm>
        </p:grpSpPr>
        <p:sp>
          <p:nvSpPr>
            <p:cNvPr id="10" name="Freeform 10"/>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7"/>
              <a:stretch>
                <a:fillRect l="-25046" r="-25046"/>
              </a:stretch>
            </a:blipFill>
          </p:spPr>
          <p:txBody>
            <a:bodyPr/>
            <a:lstStyle/>
            <a:p>
              <a:endParaRPr lang="en-US"/>
            </a:p>
          </p:txBody>
        </p:sp>
      </p:grpSp>
      <p:sp>
        <p:nvSpPr>
          <p:cNvPr id="11" name="TextBox 11"/>
          <p:cNvSpPr txBox="1"/>
          <p:nvPr/>
        </p:nvSpPr>
        <p:spPr>
          <a:xfrm>
            <a:off x="8582277" y="4520605"/>
            <a:ext cx="8410323" cy="1161857"/>
          </a:xfrm>
          <a:prstGeom prst="rect">
            <a:avLst/>
          </a:prstGeom>
        </p:spPr>
        <p:txBody>
          <a:bodyPr wrap="square" lIns="0" tIns="0" rIns="0" bIns="0" rtlCol="0" anchor="t">
            <a:spAutoFit/>
          </a:bodyPr>
          <a:lstStyle/>
          <a:p>
            <a:pPr marL="729743" lvl="1" indent="-364871">
              <a:lnSpc>
                <a:spcPts val="4732"/>
              </a:lnSpc>
              <a:buFont typeface="Arial"/>
              <a:buChar char="•"/>
            </a:pPr>
            <a:r>
              <a:rPr lang="en-US" sz="3380" dirty="0">
                <a:solidFill>
                  <a:srgbClr val="0A2239"/>
                </a:solidFill>
                <a:latin typeface="Montserrat Semi-Bold"/>
              </a:rPr>
              <a:t>Charitable Organizations</a:t>
            </a:r>
          </a:p>
          <a:p>
            <a:pPr marL="729743" lvl="1" indent="-364871">
              <a:lnSpc>
                <a:spcPts val="4732"/>
              </a:lnSpc>
              <a:buFont typeface="Arial"/>
              <a:buChar char="•"/>
            </a:pPr>
            <a:r>
              <a:rPr lang="en-US" sz="3380" dirty="0">
                <a:solidFill>
                  <a:srgbClr val="0A2239"/>
                </a:solidFill>
                <a:latin typeface="Montserrat Semi-Bold"/>
              </a:rPr>
              <a:t>Serve on Local Non-Profit Boards</a:t>
            </a:r>
          </a:p>
        </p:txBody>
      </p:sp>
      <p:sp>
        <p:nvSpPr>
          <p:cNvPr id="12" name="Freeform 12"/>
          <p:cNvSpPr/>
          <p:nvPr/>
        </p:nvSpPr>
        <p:spPr>
          <a:xfrm>
            <a:off x="4832959" y="6197964"/>
            <a:ext cx="3901555" cy="2589214"/>
          </a:xfrm>
          <a:custGeom>
            <a:avLst/>
            <a:gdLst/>
            <a:ahLst/>
            <a:cxnLst/>
            <a:rect l="l" t="t" r="r" b="b"/>
            <a:pathLst>
              <a:path w="3901555" h="2589214">
                <a:moveTo>
                  <a:pt x="0" y="0"/>
                </a:moveTo>
                <a:lnTo>
                  <a:pt x="3901556" y="0"/>
                </a:lnTo>
                <a:lnTo>
                  <a:pt x="3901556" y="2589214"/>
                </a:lnTo>
                <a:lnTo>
                  <a:pt x="0" y="25892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7C22E384-3FE6-35E2-2230-DAF474694329}"/>
              </a:ext>
            </a:extLst>
          </p:cNvPr>
          <p:cNvSpPr txBox="1"/>
          <p:nvPr/>
        </p:nvSpPr>
        <p:spPr>
          <a:xfrm>
            <a:off x="762000" y="741614"/>
            <a:ext cx="7903393" cy="907941"/>
          </a:xfrm>
          <a:prstGeom prst="rect">
            <a:avLst/>
          </a:prstGeom>
          <a:noFill/>
        </p:spPr>
        <p:txBody>
          <a:bodyPr wrap="square" rtlCol="0">
            <a:spAutoFit/>
          </a:bodyPr>
          <a:lstStyle/>
          <a:p>
            <a:r>
              <a:rPr lang="en-US" sz="5300" b="1" dirty="0">
                <a:solidFill>
                  <a:srgbClr val="00B050"/>
                </a:solidFill>
              </a:rPr>
              <a:t>Your Local Association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476657" y="1028700"/>
            <a:ext cx="7782643" cy="7782612"/>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24906" r="-24906"/>
              </a:stretch>
            </a:blipFill>
          </p:spPr>
          <p:txBody>
            <a:bodyPr/>
            <a:lstStyle/>
            <a:p>
              <a:endParaRPr lang="en-US"/>
            </a:p>
          </p:txBody>
        </p:sp>
      </p:grpSp>
      <p:sp>
        <p:nvSpPr>
          <p:cNvPr id="4" name="Freeform 4"/>
          <p:cNvSpPr/>
          <p:nvPr/>
        </p:nvSpPr>
        <p:spPr>
          <a:xfrm rot="-5400000">
            <a:off x="1649240" y="8402815"/>
            <a:ext cx="756595" cy="1997675"/>
          </a:xfrm>
          <a:custGeom>
            <a:avLst/>
            <a:gdLst/>
            <a:ahLst/>
            <a:cxnLst/>
            <a:rect l="l" t="t" r="r" b="b"/>
            <a:pathLst>
              <a:path w="756595" h="1997675">
                <a:moveTo>
                  <a:pt x="0" y="0"/>
                </a:moveTo>
                <a:lnTo>
                  <a:pt x="756595" y="0"/>
                </a:lnTo>
                <a:lnTo>
                  <a:pt x="756595" y="1997675"/>
                </a:lnTo>
                <a:lnTo>
                  <a:pt x="0" y="19976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2897684" y="558405"/>
            <a:ext cx="940590" cy="940590"/>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1B248"/>
            </a:solidFill>
          </p:spPr>
          <p:txBody>
            <a:bodyPr/>
            <a:lstStyle/>
            <a:p>
              <a:endParaRPr lang="en-US"/>
            </a:p>
          </p:txBody>
        </p:sp>
        <p:sp>
          <p:nvSpPr>
            <p:cNvPr id="7" name="TextBox 7"/>
            <p:cNvSpPr txBox="1"/>
            <p:nvPr/>
          </p:nvSpPr>
          <p:spPr>
            <a:xfrm>
              <a:off x="76200" y="104775"/>
              <a:ext cx="660400" cy="631825"/>
            </a:xfrm>
            <a:prstGeom prst="rect">
              <a:avLst/>
            </a:prstGeom>
          </p:spPr>
          <p:txBody>
            <a:bodyPr lIns="50800" tIns="50800" rIns="50800" bIns="50800" rtlCol="0" anchor="ctr"/>
            <a:lstStyle/>
            <a:p>
              <a:pPr algn="ctr">
                <a:lnSpc>
                  <a:spcPts val="2335"/>
                </a:lnSpc>
              </a:pPr>
              <a:endParaRPr/>
            </a:p>
          </p:txBody>
        </p:sp>
      </p:grpSp>
      <p:grpSp>
        <p:nvGrpSpPr>
          <p:cNvPr id="8" name="Group 8"/>
          <p:cNvGrpSpPr/>
          <p:nvPr/>
        </p:nvGrpSpPr>
        <p:grpSpPr>
          <a:xfrm>
            <a:off x="12897684" y="8341017"/>
            <a:ext cx="940590" cy="940590"/>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1B248"/>
            </a:solidFill>
          </p:spPr>
          <p:txBody>
            <a:bodyPr/>
            <a:lstStyle/>
            <a:p>
              <a:endParaRPr lang="en-US"/>
            </a:p>
          </p:txBody>
        </p:sp>
        <p:sp>
          <p:nvSpPr>
            <p:cNvPr id="10" name="TextBox 10"/>
            <p:cNvSpPr txBox="1"/>
            <p:nvPr/>
          </p:nvSpPr>
          <p:spPr>
            <a:xfrm>
              <a:off x="76200" y="104775"/>
              <a:ext cx="660400" cy="631825"/>
            </a:xfrm>
            <a:prstGeom prst="rect">
              <a:avLst/>
            </a:prstGeom>
          </p:spPr>
          <p:txBody>
            <a:bodyPr lIns="50800" tIns="50800" rIns="50800" bIns="50800" rtlCol="0" anchor="ctr"/>
            <a:lstStyle/>
            <a:p>
              <a:pPr algn="ctr">
                <a:lnSpc>
                  <a:spcPts val="2335"/>
                </a:lnSpc>
              </a:pPr>
              <a:endParaRPr/>
            </a:p>
          </p:txBody>
        </p:sp>
      </p:grpSp>
      <p:grpSp>
        <p:nvGrpSpPr>
          <p:cNvPr id="11" name="Group 11"/>
          <p:cNvGrpSpPr/>
          <p:nvPr/>
        </p:nvGrpSpPr>
        <p:grpSpPr>
          <a:xfrm>
            <a:off x="3277934" y="-330256"/>
            <a:ext cx="7903393" cy="671176"/>
            <a:chOff x="0" y="0"/>
            <a:chExt cx="11797558" cy="1001878"/>
          </a:xfrm>
        </p:grpSpPr>
        <p:sp>
          <p:nvSpPr>
            <p:cNvPr id="12" name="Freeform 12"/>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21B248"/>
            </a:solidFill>
          </p:spPr>
          <p:txBody>
            <a:bodyPr/>
            <a:lstStyle/>
            <a:p>
              <a:endParaRPr lang="en-US"/>
            </a:p>
          </p:txBody>
        </p:sp>
      </p:grpSp>
      <p:grpSp>
        <p:nvGrpSpPr>
          <p:cNvPr id="13" name="Group 13"/>
          <p:cNvGrpSpPr/>
          <p:nvPr/>
        </p:nvGrpSpPr>
        <p:grpSpPr>
          <a:xfrm>
            <a:off x="7100068" y="9779950"/>
            <a:ext cx="7903393" cy="671176"/>
            <a:chOff x="0" y="0"/>
            <a:chExt cx="11797558" cy="1001878"/>
          </a:xfrm>
        </p:grpSpPr>
        <p:sp>
          <p:nvSpPr>
            <p:cNvPr id="14" name="Freeform 14"/>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006BB7"/>
            </a:solidFill>
          </p:spPr>
          <p:txBody>
            <a:bodyPr/>
            <a:lstStyle/>
            <a:p>
              <a:endParaRPr lang="en-US"/>
            </a:p>
          </p:txBody>
        </p:sp>
      </p:grpSp>
      <p:sp>
        <p:nvSpPr>
          <p:cNvPr id="15" name="Freeform 15"/>
          <p:cNvSpPr/>
          <p:nvPr/>
        </p:nvSpPr>
        <p:spPr>
          <a:xfrm>
            <a:off x="4832959" y="6197964"/>
            <a:ext cx="3901555" cy="2589214"/>
          </a:xfrm>
          <a:custGeom>
            <a:avLst/>
            <a:gdLst/>
            <a:ahLst/>
            <a:cxnLst/>
            <a:rect l="l" t="t" r="r" b="b"/>
            <a:pathLst>
              <a:path w="3901555" h="2589214">
                <a:moveTo>
                  <a:pt x="0" y="0"/>
                </a:moveTo>
                <a:lnTo>
                  <a:pt x="3901556" y="0"/>
                </a:lnTo>
                <a:lnTo>
                  <a:pt x="3901556" y="2589214"/>
                </a:lnTo>
                <a:lnTo>
                  <a:pt x="0" y="25892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16"/>
          <p:cNvSpPr txBox="1"/>
          <p:nvPr/>
        </p:nvSpPr>
        <p:spPr>
          <a:xfrm>
            <a:off x="2018677" y="2941558"/>
            <a:ext cx="6561600" cy="1947771"/>
          </a:xfrm>
          <a:prstGeom prst="rect">
            <a:avLst/>
          </a:prstGeom>
        </p:spPr>
        <p:txBody>
          <a:bodyPr lIns="0" tIns="0" rIns="0" bIns="0" rtlCol="0" anchor="t">
            <a:spAutoFit/>
          </a:bodyPr>
          <a:lstStyle/>
          <a:p>
            <a:pPr>
              <a:lnSpc>
                <a:spcPts val="7717"/>
              </a:lnSpc>
            </a:pPr>
            <a:r>
              <a:rPr lang="en-US" sz="6274" dirty="0">
                <a:solidFill>
                  <a:srgbClr val="0A2239"/>
                </a:solidFill>
                <a:latin typeface="Montserrat Semi-Bold"/>
              </a:rPr>
              <a:t>Leadership Opportunities</a:t>
            </a:r>
          </a:p>
        </p:txBody>
      </p:sp>
      <p:sp>
        <p:nvSpPr>
          <p:cNvPr id="17" name="Freeform 17"/>
          <p:cNvSpPr/>
          <p:nvPr/>
        </p:nvSpPr>
        <p:spPr>
          <a:xfrm>
            <a:off x="4985359" y="6350364"/>
            <a:ext cx="3901555" cy="2589214"/>
          </a:xfrm>
          <a:custGeom>
            <a:avLst/>
            <a:gdLst/>
            <a:ahLst/>
            <a:cxnLst/>
            <a:rect l="l" t="t" r="r" b="b"/>
            <a:pathLst>
              <a:path w="3901555" h="2589214">
                <a:moveTo>
                  <a:pt x="0" y="0"/>
                </a:moveTo>
                <a:lnTo>
                  <a:pt x="3901556" y="0"/>
                </a:lnTo>
                <a:lnTo>
                  <a:pt x="3901556" y="2589214"/>
                </a:lnTo>
                <a:lnTo>
                  <a:pt x="0" y="25892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CCF18451-5503-32B8-08A3-1BEAFA4316E1}"/>
              </a:ext>
            </a:extLst>
          </p:cNvPr>
          <p:cNvSpPr txBox="1"/>
          <p:nvPr/>
        </p:nvSpPr>
        <p:spPr>
          <a:xfrm>
            <a:off x="762000" y="741614"/>
            <a:ext cx="7903393" cy="907941"/>
          </a:xfrm>
          <a:prstGeom prst="rect">
            <a:avLst/>
          </a:prstGeom>
          <a:noFill/>
        </p:spPr>
        <p:txBody>
          <a:bodyPr wrap="square" rtlCol="0">
            <a:spAutoFit/>
          </a:bodyPr>
          <a:lstStyle/>
          <a:p>
            <a:r>
              <a:rPr lang="en-US" sz="5300" b="1" dirty="0">
                <a:solidFill>
                  <a:srgbClr val="00B050"/>
                </a:solidFill>
              </a:rPr>
              <a:t>Your Local Association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Freeform 2"/>
          <p:cNvSpPr/>
          <p:nvPr/>
        </p:nvSpPr>
        <p:spPr>
          <a:xfrm rot="-5400000">
            <a:off x="1649240" y="8402815"/>
            <a:ext cx="756595" cy="1997675"/>
          </a:xfrm>
          <a:custGeom>
            <a:avLst/>
            <a:gdLst/>
            <a:ahLst/>
            <a:cxnLst/>
            <a:rect l="l" t="t" r="r" b="b"/>
            <a:pathLst>
              <a:path w="756595" h="1997675">
                <a:moveTo>
                  <a:pt x="0" y="0"/>
                </a:moveTo>
                <a:lnTo>
                  <a:pt x="756595" y="0"/>
                </a:lnTo>
                <a:lnTo>
                  <a:pt x="756595" y="1997675"/>
                </a:lnTo>
                <a:lnTo>
                  <a:pt x="0" y="19976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3277934" y="-330256"/>
            <a:ext cx="7903393" cy="671176"/>
            <a:chOff x="0" y="0"/>
            <a:chExt cx="11797558" cy="1001878"/>
          </a:xfrm>
        </p:grpSpPr>
        <p:sp>
          <p:nvSpPr>
            <p:cNvPr id="4" name="Freeform 4"/>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21B248"/>
            </a:solidFill>
          </p:spPr>
          <p:txBody>
            <a:bodyPr/>
            <a:lstStyle/>
            <a:p>
              <a:endParaRPr lang="en-US"/>
            </a:p>
          </p:txBody>
        </p:sp>
      </p:grpSp>
      <p:grpSp>
        <p:nvGrpSpPr>
          <p:cNvPr id="5" name="Group 5"/>
          <p:cNvGrpSpPr/>
          <p:nvPr/>
        </p:nvGrpSpPr>
        <p:grpSpPr>
          <a:xfrm>
            <a:off x="6361217" y="9779950"/>
            <a:ext cx="7903393" cy="671176"/>
            <a:chOff x="0" y="0"/>
            <a:chExt cx="11797558" cy="1001878"/>
          </a:xfrm>
        </p:grpSpPr>
        <p:sp>
          <p:nvSpPr>
            <p:cNvPr id="6" name="Freeform 6"/>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21B248"/>
            </a:solidFill>
          </p:spPr>
          <p:txBody>
            <a:bodyPr/>
            <a:lstStyle/>
            <a:p>
              <a:endParaRPr lang="en-US"/>
            </a:p>
          </p:txBody>
        </p:sp>
      </p:grpSp>
      <p:grpSp>
        <p:nvGrpSpPr>
          <p:cNvPr id="7" name="Group 7"/>
          <p:cNvGrpSpPr>
            <a:grpSpLocks noChangeAspect="1"/>
          </p:cNvGrpSpPr>
          <p:nvPr/>
        </p:nvGrpSpPr>
        <p:grpSpPr>
          <a:xfrm>
            <a:off x="10927311" y="1977518"/>
            <a:ext cx="6331989" cy="6331964"/>
            <a:chOff x="0" y="0"/>
            <a:chExt cx="6350025" cy="6350000"/>
          </a:xfrm>
        </p:grpSpPr>
        <p:sp>
          <p:nvSpPr>
            <p:cNvPr id="8" name="Freeform 8"/>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25046" r="-25046"/>
              </a:stretch>
            </a:blipFill>
          </p:spPr>
          <p:txBody>
            <a:bodyPr/>
            <a:lstStyle/>
            <a:p>
              <a:endParaRPr lang="en-US"/>
            </a:p>
          </p:txBody>
        </p:sp>
      </p:grpSp>
      <p:grpSp>
        <p:nvGrpSpPr>
          <p:cNvPr id="9" name="Group 9"/>
          <p:cNvGrpSpPr/>
          <p:nvPr/>
        </p:nvGrpSpPr>
        <p:grpSpPr>
          <a:xfrm>
            <a:off x="13710672" y="1594884"/>
            <a:ext cx="765267" cy="765267"/>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BB7"/>
            </a:solidFill>
          </p:spPr>
          <p:txBody>
            <a:bodyPr/>
            <a:lstStyle/>
            <a:p>
              <a:endParaRPr lang="en-US"/>
            </a:p>
          </p:txBody>
        </p:sp>
        <p:sp>
          <p:nvSpPr>
            <p:cNvPr id="11" name="TextBox 11"/>
            <p:cNvSpPr txBox="1"/>
            <p:nvPr/>
          </p:nvSpPr>
          <p:spPr>
            <a:xfrm>
              <a:off x="76200" y="104775"/>
              <a:ext cx="660400" cy="631825"/>
            </a:xfrm>
            <a:prstGeom prst="rect">
              <a:avLst/>
            </a:prstGeom>
          </p:spPr>
          <p:txBody>
            <a:bodyPr lIns="50800" tIns="50800" rIns="50800" bIns="50800" rtlCol="0" anchor="ctr"/>
            <a:lstStyle/>
            <a:p>
              <a:pPr algn="ctr">
                <a:lnSpc>
                  <a:spcPts val="2335"/>
                </a:lnSpc>
              </a:pPr>
              <a:endParaRPr/>
            </a:p>
          </p:txBody>
        </p:sp>
      </p:grpSp>
      <p:grpSp>
        <p:nvGrpSpPr>
          <p:cNvPr id="12" name="Group 12"/>
          <p:cNvGrpSpPr/>
          <p:nvPr/>
        </p:nvGrpSpPr>
        <p:grpSpPr>
          <a:xfrm>
            <a:off x="13710672" y="7926848"/>
            <a:ext cx="765267" cy="765267"/>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BB7"/>
            </a:solidFill>
          </p:spPr>
          <p:txBody>
            <a:bodyPr/>
            <a:lstStyle/>
            <a:p>
              <a:endParaRPr lang="en-US"/>
            </a:p>
          </p:txBody>
        </p:sp>
        <p:sp>
          <p:nvSpPr>
            <p:cNvPr id="14" name="TextBox 14"/>
            <p:cNvSpPr txBox="1"/>
            <p:nvPr/>
          </p:nvSpPr>
          <p:spPr>
            <a:xfrm>
              <a:off x="76200" y="104775"/>
              <a:ext cx="660400" cy="631825"/>
            </a:xfrm>
            <a:prstGeom prst="rect">
              <a:avLst/>
            </a:prstGeom>
          </p:spPr>
          <p:txBody>
            <a:bodyPr lIns="50800" tIns="50800" rIns="50800" bIns="50800" rtlCol="0" anchor="ctr"/>
            <a:lstStyle/>
            <a:p>
              <a:pPr algn="ctr">
                <a:lnSpc>
                  <a:spcPts val="2335"/>
                </a:lnSpc>
              </a:pPr>
              <a:endParaRPr/>
            </a:p>
          </p:txBody>
        </p:sp>
      </p:grpSp>
      <p:sp>
        <p:nvSpPr>
          <p:cNvPr id="15" name="TextBox 15"/>
          <p:cNvSpPr txBox="1"/>
          <p:nvPr/>
        </p:nvSpPr>
        <p:spPr>
          <a:xfrm>
            <a:off x="1898661" y="2568159"/>
            <a:ext cx="6988253" cy="2919321"/>
          </a:xfrm>
          <a:prstGeom prst="rect">
            <a:avLst/>
          </a:prstGeom>
        </p:spPr>
        <p:txBody>
          <a:bodyPr lIns="0" tIns="0" rIns="0" bIns="0" rtlCol="0" anchor="t">
            <a:spAutoFit/>
          </a:bodyPr>
          <a:lstStyle/>
          <a:p>
            <a:pPr>
              <a:lnSpc>
                <a:spcPts val="7717"/>
              </a:lnSpc>
            </a:pPr>
            <a:r>
              <a:rPr lang="en-US" sz="6274" dirty="0">
                <a:solidFill>
                  <a:srgbClr val="0A2239"/>
                </a:solidFill>
                <a:latin typeface="Montserrat Semi-Bold"/>
              </a:rPr>
              <a:t>Political Advocacy with Elected Officials </a:t>
            </a:r>
          </a:p>
        </p:txBody>
      </p:sp>
      <p:sp>
        <p:nvSpPr>
          <p:cNvPr id="16" name="Freeform 16"/>
          <p:cNvSpPr/>
          <p:nvPr/>
        </p:nvSpPr>
        <p:spPr>
          <a:xfrm>
            <a:off x="4985359" y="6350364"/>
            <a:ext cx="3901555" cy="2589214"/>
          </a:xfrm>
          <a:custGeom>
            <a:avLst/>
            <a:gdLst/>
            <a:ahLst/>
            <a:cxnLst/>
            <a:rect l="l" t="t" r="r" b="b"/>
            <a:pathLst>
              <a:path w="3901555" h="2589214">
                <a:moveTo>
                  <a:pt x="0" y="0"/>
                </a:moveTo>
                <a:lnTo>
                  <a:pt x="3901556" y="0"/>
                </a:lnTo>
                <a:lnTo>
                  <a:pt x="3901556" y="2589214"/>
                </a:lnTo>
                <a:lnTo>
                  <a:pt x="0" y="25892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2F03BE9F-D228-93F7-09C1-0DA40F1F65F2}"/>
              </a:ext>
            </a:extLst>
          </p:cNvPr>
          <p:cNvSpPr txBox="1"/>
          <p:nvPr/>
        </p:nvSpPr>
        <p:spPr>
          <a:xfrm>
            <a:off x="762000" y="741614"/>
            <a:ext cx="7903393" cy="907941"/>
          </a:xfrm>
          <a:prstGeom prst="rect">
            <a:avLst/>
          </a:prstGeom>
          <a:noFill/>
        </p:spPr>
        <p:txBody>
          <a:bodyPr wrap="square" rtlCol="0">
            <a:spAutoFit/>
          </a:bodyPr>
          <a:lstStyle/>
          <a:p>
            <a:r>
              <a:rPr lang="en-US" sz="5300" b="1" dirty="0">
                <a:solidFill>
                  <a:srgbClr val="00B050"/>
                </a:solidFill>
              </a:rPr>
              <a:t>Your Local Association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Freeform 2"/>
          <p:cNvSpPr/>
          <p:nvPr/>
        </p:nvSpPr>
        <p:spPr>
          <a:xfrm rot="-5400000">
            <a:off x="1649240" y="8402815"/>
            <a:ext cx="756595" cy="1997675"/>
          </a:xfrm>
          <a:custGeom>
            <a:avLst/>
            <a:gdLst/>
            <a:ahLst/>
            <a:cxnLst/>
            <a:rect l="l" t="t" r="r" b="b"/>
            <a:pathLst>
              <a:path w="756595" h="1997675">
                <a:moveTo>
                  <a:pt x="0" y="0"/>
                </a:moveTo>
                <a:lnTo>
                  <a:pt x="756595" y="0"/>
                </a:lnTo>
                <a:lnTo>
                  <a:pt x="756595" y="1997675"/>
                </a:lnTo>
                <a:lnTo>
                  <a:pt x="0" y="19976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3277934" y="-330256"/>
            <a:ext cx="7903393" cy="671176"/>
            <a:chOff x="0" y="0"/>
            <a:chExt cx="11797558" cy="1001878"/>
          </a:xfrm>
        </p:grpSpPr>
        <p:sp>
          <p:nvSpPr>
            <p:cNvPr id="4" name="Freeform 4"/>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006BB7"/>
            </a:solidFill>
          </p:spPr>
          <p:txBody>
            <a:bodyPr/>
            <a:lstStyle/>
            <a:p>
              <a:endParaRPr lang="en-US"/>
            </a:p>
          </p:txBody>
        </p:sp>
      </p:grpSp>
      <p:grpSp>
        <p:nvGrpSpPr>
          <p:cNvPr id="5" name="Group 5"/>
          <p:cNvGrpSpPr/>
          <p:nvPr/>
        </p:nvGrpSpPr>
        <p:grpSpPr>
          <a:xfrm>
            <a:off x="6361217" y="9779950"/>
            <a:ext cx="7903393" cy="671176"/>
            <a:chOff x="0" y="0"/>
            <a:chExt cx="11797558" cy="1001878"/>
          </a:xfrm>
        </p:grpSpPr>
        <p:sp>
          <p:nvSpPr>
            <p:cNvPr id="6" name="Freeform 6"/>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006BB7"/>
            </a:solidFill>
          </p:spPr>
          <p:txBody>
            <a:bodyPr/>
            <a:lstStyle/>
            <a:p>
              <a:endParaRPr lang="en-US"/>
            </a:p>
          </p:txBody>
        </p:sp>
      </p:grpSp>
      <p:grpSp>
        <p:nvGrpSpPr>
          <p:cNvPr id="7" name="Group 7"/>
          <p:cNvGrpSpPr>
            <a:grpSpLocks noChangeAspect="1"/>
          </p:cNvGrpSpPr>
          <p:nvPr/>
        </p:nvGrpSpPr>
        <p:grpSpPr>
          <a:xfrm>
            <a:off x="13121549" y="1817112"/>
            <a:ext cx="3554625" cy="3540740"/>
            <a:chOff x="0" y="0"/>
            <a:chExt cx="6502400" cy="6477000"/>
          </a:xfrm>
        </p:grpSpPr>
        <p:sp>
          <p:nvSpPr>
            <p:cNvPr id="8" name="Freeform 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4852" r="-24852"/>
              </a:stretch>
            </a:blipFill>
          </p:spPr>
          <p:txBody>
            <a:bodyPr/>
            <a:lstStyle/>
            <a:p>
              <a:endParaRPr lang="en-US"/>
            </a:p>
          </p:txBody>
        </p:sp>
        <p:sp>
          <p:nvSpPr>
            <p:cNvPr id="9" name="Freeform 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6BB7"/>
            </a:solidFill>
          </p:spPr>
          <p:txBody>
            <a:bodyPr/>
            <a:lstStyle/>
            <a:p>
              <a:endParaRPr lang="en-US"/>
            </a:p>
          </p:txBody>
        </p:sp>
      </p:grpSp>
      <p:grpSp>
        <p:nvGrpSpPr>
          <p:cNvPr id="10" name="Group 10"/>
          <p:cNvGrpSpPr>
            <a:grpSpLocks noChangeAspect="1"/>
          </p:cNvGrpSpPr>
          <p:nvPr/>
        </p:nvGrpSpPr>
        <p:grpSpPr>
          <a:xfrm>
            <a:off x="13121549" y="5482615"/>
            <a:ext cx="3554625" cy="3540740"/>
            <a:chOff x="0" y="0"/>
            <a:chExt cx="6502400" cy="6477000"/>
          </a:xfrm>
        </p:grpSpPr>
        <p:sp>
          <p:nvSpPr>
            <p:cNvPr id="11" name="Freeform 11"/>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24993" r="-24993"/>
              </a:stretch>
            </a:blipFill>
          </p:spPr>
          <p:txBody>
            <a:bodyPr/>
            <a:lstStyle/>
            <a:p>
              <a:endParaRPr lang="en-US"/>
            </a:p>
          </p:txBody>
        </p:sp>
        <p:sp>
          <p:nvSpPr>
            <p:cNvPr id="12" name="Freeform 12"/>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6BB7"/>
            </a:solidFill>
          </p:spPr>
          <p:txBody>
            <a:bodyPr/>
            <a:lstStyle/>
            <a:p>
              <a:endParaRPr lang="en-US"/>
            </a:p>
          </p:txBody>
        </p:sp>
      </p:grpSp>
      <p:grpSp>
        <p:nvGrpSpPr>
          <p:cNvPr id="13" name="Group 13"/>
          <p:cNvGrpSpPr>
            <a:grpSpLocks noChangeAspect="1"/>
          </p:cNvGrpSpPr>
          <p:nvPr/>
        </p:nvGrpSpPr>
        <p:grpSpPr>
          <a:xfrm>
            <a:off x="9953014" y="3649864"/>
            <a:ext cx="3554625" cy="3540740"/>
            <a:chOff x="0" y="0"/>
            <a:chExt cx="6502400" cy="6477000"/>
          </a:xfrm>
        </p:grpSpPr>
        <p:sp>
          <p:nvSpPr>
            <p:cNvPr id="14" name="Freeform 14"/>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stretch>
                <a:fillRect l="-24852" r="-24852"/>
              </a:stretch>
            </a:blipFill>
          </p:spPr>
          <p:txBody>
            <a:bodyPr/>
            <a:lstStyle/>
            <a:p>
              <a:endParaRPr lang="en-US"/>
            </a:p>
          </p:txBody>
        </p:sp>
        <p:sp>
          <p:nvSpPr>
            <p:cNvPr id="15" name="Freeform 15"/>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6BB7"/>
            </a:solidFill>
          </p:spPr>
          <p:txBody>
            <a:bodyPr/>
            <a:lstStyle/>
            <a:p>
              <a:endParaRPr lang="en-US"/>
            </a:p>
          </p:txBody>
        </p:sp>
      </p:grpSp>
      <p:sp>
        <p:nvSpPr>
          <p:cNvPr id="16" name="TextBox 16"/>
          <p:cNvSpPr txBox="1"/>
          <p:nvPr/>
        </p:nvSpPr>
        <p:spPr>
          <a:xfrm>
            <a:off x="1028700" y="549701"/>
            <a:ext cx="9692208" cy="1739563"/>
          </a:xfrm>
          <a:prstGeom prst="rect">
            <a:avLst/>
          </a:prstGeom>
        </p:spPr>
        <p:txBody>
          <a:bodyPr lIns="0" tIns="0" rIns="0" bIns="0" rtlCol="0" anchor="t">
            <a:spAutoFit/>
          </a:bodyPr>
          <a:lstStyle/>
          <a:p>
            <a:pPr>
              <a:lnSpc>
                <a:spcPts val="6918"/>
              </a:lnSpc>
            </a:pPr>
            <a:r>
              <a:rPr lang="en-US" sz="5624">
                <a:solidFill>
                  <a:srgbClr val="0A2239"/>
                </a:solidFill>
                <a:latin typeface="Montserrat Semi-Bold"/>
              </a:rPr>
              <a:t>Mississippi Association of REALTORS® Benefits</a:t>
            </a:r>
          </a:p>
        </p:txBody>
      </p:sp>
      <p:sp>
        <p:nvSpPr>
          <p:cNvPr id="17" name="TextBox 17"/>
          <p:cNvSpPr txBox="1"/>
          <p:nvPr/>
        </p:nvSpPr>
        <p:spPr>
          <a:xfrm>
            <a:off x="1251216" y="2450420"/>
            <a:ext cx="6451771" cy="578691"/>
          </a:xfrm>
          <a:prstGeom prst="rect">
            <a:avLst/>
          </a:prstGeom>
        </p:spPr>
        <p:txBody>
          <a:bodyPr lIns="0" tIns="0" rIns="0" bIns="0" rtlCol="0" anchor="t">
            <a:spAutoFit/>
          </a:bodyPr>
          <a:lstStyle/>
          <a:p>
            <a:pPr>
              <a:lnSpc>
                <a:spcPts val="4727"/>
              </a:lnSpc>
            </a:pPr>
            <a:r>
              <a:rPr lang="en-US" sz="3376">
                <a:solidFill>
                  <a:srgbClr val="0A2239"/>
                </a:solidFill>
                <a:latin typeface="Montserrat Semi-Bold"/>
              </a:rPr>
              <a:t>Member Services</a:t>
            </a:r>
          </a:p>
        </p:txBody>
      </p:sp>
      <p:sp>
        <p:nvSpPr>
          <p:cNvPr id="18" name="Freeform 18"/>
          <p:cNvSpPr/>
          <p:nvPr/>
        </p:nvSpPr>
        <p:spPr>
          <a:xfrm>
            <a:off x="6483349" y="6834166"/>
            <a:ext cx="4117700" cy="2732656"/>
          </a:xfrm>
          <a:custGeom>
            <a:avLst/>
            <a:gdLst/>
            <a:ahLst/>
            <a:cxnLst/>
            <a:rect l="l" t="t" r="r" b="b"/>
            <a:pathLst>
              <a:path w="4117700" h="2732656">
                <a:moveTo>
                  <a:pt x="0" y="0"/>
                </a:moveTo>
                <a:lnTo>
                  <a:pt x="4117700" y="0"/>
                </a:lnTo>
                <a:lnTo>
                  <a:pt x="4117700" y="2732656"/>
                </a:lnTo>
                <a:lnTo>
                  <a:pt x="0" y="27326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19"/>
          <p:cNvSpPr txBox="1"/>
          <p:nvPr/>
        </p:nvSpPr>
        <p:spPr>
          <a:xfrm>
            <a:off x="1378507" y="3060061"/>
            <a:ext cx="8574507" cy="4709879"/>
          </a:xfrm>
          <a:prstGeom prst="rect">
            <a:avLst/>
          </a:prstGeom>
        </p:spPr>
        <p:txBody>
          <a:bodyPr lIns="0" tIns="0" rIns="0" bIns="0" rtlCol="0" anchor="t">
            <a:spAutoFit/>
          </a:bodyPr>
          <a:lstStyle/>
          <a:p>
            <a:pPr marL="569894" lvl="1" indent="-284947">
              <a:lnSpc>
                <a:spcPts val="3695"/>
              </a:lnSpc>
              <a:buFont typeface="Arial"/>
              <a:buChar char="•"/>
            </a:pPr>
            <a:r>
              <a:rPr lang="en-US" sz="2639" dirty="0">
                <a:solidFill>
                  <a:srgbClr val="0A2239"/>
                </a:solidFill>
                <a:latin typeface="Montserrat Semi-Bold"/>
              </a:rPr>
              <a:t>Efficient and cost-saving resources </a:t>
            </a:r>
          </a:p>
          <a:p>
            <a:pPr marL="569894" lvl="1" indent="-284947">
              <a:lnSpc>
                <a:spcPts val="3695"/>
              </a:lnSpc>
              <a:buFont typeface="Arial"/>
              <a:buChar char="•"/>
            </a:pPr>
            <a:r>
              <a:rPr lang="en-US" sz="2639" dirty="0">
                <a:solidFill>
                  <a:srgbClr val="0A2239"/>
                </a:solidFill>
                <a:latin typeface="Montserrat Semi-Bold"/>
              </a:rPr>
              <a:t>Exclusive discounts </a:t>
            </a:r>
          </a:p>
          <a:p>
            <a:pPr marL="569894" lvl="1" indent="-284947">
              <a:lnSpc>
                <a:spcPts val="3695"/>
              </a:lnSpc>
              <a:buFont typeface="Arial"/>
              <a:buChar char="•"/>
            </a:pPr>
            <a:r>
              <a:rPr lang="en-US" sz="2639" dirty="0">
                <a:solidFill>
                  <a:srgbClr val="0A2239"/>
                </a:solidFill>
                <a:latin typeface="Montserrat Semi-Bold"/>
              </a:rPr>
              <a:t>Professional growth and networking opportunities </a:t>
            </a:r>
          </a:p>
          <a:p>
            <a:pPr marL="569894" lvl="1" indent="-284947">
              <a:lnSpc>
                <a:spcPts val="3695"/>
              </a:lnSpc>
              <a:buFont typeface="Arial"/>
              <a:buChar char="•"/>
            </a:pPr>
            <a:r>
              <a:rPr lang="en-US" sz="2639" dirty="0">
                <a:solidFill>
                  <a:srgbClr val="0A2239"/>
                </a:solidFill>
                <a:latin typeface="Montserrat Semi-Bold"/>
              </a:rPr>
              <a:t>Professional representation in one of the state’s largest trade associations</a:t>
            </a:r>
          </a:p>
          <a:p>
            <a:pPr marL="569894" lvl="1" indent="-284947">
              <a:lnSpc>
                <a:spcPts val="3695"/>
              </a:lnSpc>
              <a:buFont typeface="Arial"/>
              <a:buChar char="•"/>
            </a:pPr>
            <a:r>
              <a:rPr lang="en-US" sz="2639" dirty="0">
                <a:solidFill>
                  <a:srgbClr val="0A2239"/>
                </a:solidFill>
                <a:latin typeface="Montserrat Semi-Bold"/>
              </a:rPr>
              <a:t>Political representation in one of Mississippi’s largest PACs.</a:t>
            </a:r>
          </a:p>
          <a:p>
            <a:pPr marL="569894" lvl="1" indent="-284947">
              <a:lnSpc>
                <a:spcPts val="3695"/>
              </a:lnSpc>
              <a:buFont typeface="Arial"/>
              <a:buChar char="•"/>
            </a:pPr>
            <a:r>
              <a:rPr lang="en-US" sz="2639" dirty="0">
                <a:solidFill>
                  <a:srgbClr val="0A2239"/>
                </a:solidFill>
                <a:latin typeface="Montserrat Semi-Bold"/>
              </a:rPr>
              <a:t>Standard Forms </a:t>
            </a:r>
          </a:p>
          <a:p>
            <a:pPr marL="569894" lvl="1" indent="-284947">
              <a:lnSpc>
                <a:spcPts val="3695"/>
              </a:lnSpc>
              <a:buFont typeface="Arial"/>
              <a:buChar char="•"/>
            </a:pPr>
            <a:r>
              <a:rPr lang="en-US" sz="2639" dirty="0">
                <a:solidFill>
                  <a:srgbClr val="0A2239"/>
                </a:solidFill>
                <a:latin typeface="Montserrat Semi-Bold"/>
              </a:rPr>
              <a:t>State-wide Networking Events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Freeform 2"/>
          <p:cNvSpPr/>
          <p:nvPr/>
        </p:nvSpPr>
        <p:spPr>
          <a:xfrm rot="-5400000">
            <a:off x="1649240" y="8402815"/>
            <a:ext cx="756595" cy="1997675"/>
          </a:xfrm>
          <a:custGeom>
            <a:avLst/>
            <a:gdLst/>
            <a:ahLst/>
            <a:cxnLst/>
            <a:rect l="l" t="t" r="r" b="b"/>
            <a:pathLst>
              <a:path w="756595" h="1997675">
                <a:moveTo>
                  <a:pt x="0" y="0"/>
                </a:moveTo>
                <a:lnTo>
                  <a:pt x="756595" y="0"/>
                </a:lnTo>
                <a:lnTo>
                  <a:pt x="756595" y="1997675"/>
                </a:lnTo>
                <a:lnTo>
                  <a:pt x="0" y="19976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3277934" y="-330256"/>
            <a:ext cx="7903393" cy="671176"/>
            <a:chOff x="0" y="0"/>
            <a:chExt cx="11797558" cy="1001878"/>
          </a:xfrm>
        </p:grpSpPr>
        <p:sp>
          <p:nvSpPr>
            <p:cNvPr id="4" name="Freeform 4"/>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21B248"/>
            </a:solidFill>
          </p:spPr>
          <p:txBody>
            <a:bodyPr/>
            <a:lstStyle/>
            <a:p>
              <a:endParaRPr lang="en-US"/>
            </a:p>
          </p:txBody>
        </p:sp>
      </p:grpSp>
      <p:grpSp>
        <p:nvGrpSpPr>
          <p:cNvPr id="5" name="Group 5"/>
          <p:cNvGrpSpPr/>
          <p:nvPr/>
        </p:nvGrpSpPr>
        <p:grpSpPr>
          <a:xfrm>
            <a:off x="7100068" y="9779950"/>
            <a:ext cx="7903393" cy="671176"/>
            <a:chOff x="0" y="0"/>
            <a:chExt cx="11797558" cy="1001878"/>
          </a:xfrm>
        </p:grpSpPr>
        <p:sp>
          <p:nvSpPr>
            <p:cNvPr id="6" name="Freeform 6"/>
            <p:cNvSpPr/>
            <p:nvPr/>
          </p:nvSpPr>
          <p:spPr>
            <a:xfrm>
              <a:off x="0" y="0"/>
              <a:ext cx="11797558" cy="1001878"/>
            </a:xfrm>
            <a:custGeom>
              <a:avLst/>
              <a:gdLst/>
              <a:ahLst/>
              <a:cxnLst/>
              <a:rect l="l" t="t" r="r" b="b"/>
              <a:pathLst>
                <a:path w="11797558" h="1001878">
                  <a:moveTo>
                    <a:pt x="0" y="0"/>
                  </a:moveTo>
                  <a:lnTo>
                    <a:pt x="0" y="1001878"/>
                  </a:lnTo>
                  <a:lnTo>
                    <a:pt x="11797558" y="1001878"/>
                  </a:lnTo>
                  <a:lnTo>
                    <a:pt x="11797558" y="0"/>
                  </a:lnTo>
                  <a:lnTo>
                    <a:pt x="0" y="0"/>
                  </a:lnTo>
                  <a:close/>
                  <a:moveTo>
                    <a:pt x="11736598" y="940918"/>
                  </a:moveTo>
                  <a:lnTo>
                    <a:pt x="59690" y="940918"/>
                  </a:lnTo>
                  <a:lnTo>
                    <a:pt x="59690" y="59690"/>
                  </a:lnTo>
                  <a:lnTo>
                    <a:pt x="11736598" y="59690"/>
                  </a:lnTo>
                  <a:lnTo>
                    <a:pt x="11736598" y="940918"/>
                  </a:lnTo>
                  <a:close/>
                </a:path>
              </a:pathLst>
            </a:custGeom>
            <a:solidFill>
              <a:srgbClr val="21B248"/>
            </a:solidFill>
          </p:spPr>
          <p:txBody>
            <a:bodyPr/>
            <a:lstStyle/>
            <a:p>
              <a:endParaRPr lang="en-US"/>
            </a:p>
          </p:txBody>
        </p:sp>
      </p:grpSp>
      <p:grpSp>
        <p:nvGrpSpPr>
          <p:cNvPr id="7" name="Group 7"/>
          <p:cNvGrpSpPr>
            <a:grpSpLocks noChangeAspect="1"/>
          </p:cNvGrpSpPr>
          <p:nvPr/>
        </p:nvGrpSpPr>
        <p:grpSpPr>
          <a:xfrm>
            <a:off x="1183392" y="2081930"/>
            <a:ext cx="4774579" cy="4774560"/>
            <a:chOff x="0" y="0"/>
            <a:chExt cx="6350025" cy="6350000"/>
          </a:xfrm>
        </p:grpSpPr>
        <p:sp>
          <p:nvSpPr>
            <p:cNvPr id="8" name="Freeform 8"/>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25046" r="-25046"/>
              </a:stretch>
            </a:blipFill>
          </p:spPr>
          <p:txBody>
            <a:bodyPr/>
            <a:lstStyle/>
            <a:p>
              <a:endParaRPr lang="en-US"/>
            </a:p>
          </p:txBody>
        </p:sp>
      </p:grpSp>
      <p:sp>
        <p:nvSpPr>
          <p:cNvPr id="9" name="TextBox 9"/>
          <p:cNvSpPr txBox="1"/>
          <p:nvPr/>
        </p:nvSpPr>
        <p:spPr>
          <a:xfrm>
            <a:off x="7229630" y="2974109"/>
            <a:ext cx="7975916" cy="665310"/>
          </a:xfrm>
          <a:prstGeom prst="rect">
            <a:avLst/>
          </a:prstGeom>
        </p:spPr>
        <p:txBody>
          <a:bodyPr wrap="square" lIns="0" tIns="0" rIns="0" bIns="0" rtlCol="0" anchor="t">
            <a:spAutoFit/>
          </a:bodyPr>
          <a:lstStyle/>
          <a:p>
            <a:pPr>
              <a:lnSpc>
                <a:spcPts val="5599"/>
              </a:lnSpc>
            </a:pPr>
            <a:r>
              <a:rPr lang="en-US" sz="3999" dirty="0">
                <a:solidFill>
                  <a:srgbClr val="0A2239"/>
                </a:solidFill>
                <a:latin typeface="Montserrat Semi-Bold Bold"/>
              </a:rPr>
              <a:t>Professional Development</a:t>
            </a:r>
          </a:p>
        </p:txBody>
      </p:sp>
      <p:sp>
        <p:nvSpPr>
          <p:cNvPr id="10" name="TextBox 10"/>
          <p:cNvSpPr txBox="1"/>
          <p:nvPr/>
        </p:nvSpPr>
        <p:spPr>
          <a:xfrm>
            <a:off x="7100068" y="3854701"/>
            <a:ext cx="10959332" cy="3715119"/>
          </a:xfrm>
          <a:prstGeom prst="rect">
            <a:avLst/>
          </a:prstGeom>
        </p:spPr>
        <p:txBody>
          <a:bodyPr wrap="square" lIns="0" tIns="0" rIns="0" bIns="0" rtlCol="0" anchor="t">
            <a:spAutoFit/>
          </a:bodyPr>
          <a:lstStyle/>
          <a:p>
            <a:pPr marL="763220" lvl="1" indent="-381610">
              <a:lnSpc>
                <a:spcPts val="4949"/>
              </a:lnSpc>
              <a:buFont typeface="Arial"/>
              <a:buChar char="•"/>
            </a:pPr>
            <a:r>
              <a:rPr lang="en-US" sz="3535" dirty="0">
                <a:solidFill>
                  <a:srgbClr val="0A2239"/>
                </a:solidFill>
                <a:latin typeface="Montserrat Semi-Bold"/>
              </a:rPr>
              <a:t>Mississippi REALTORS® Institute Education </a:t>
            </a:r>
          </a:p>
          <a:p>
            <a:pPr marL="763220" lvl="1" indent="-381610">
              <a:lnSpc>
                <a:spcPts val="4949"/>
              </a:lnSpc>
              <a:buFont typeface="Arial"/>
              <a:buChar char="•"/>
            </a:pPr>
            <a:r>
              <a:rPr lang="en-US" sz="3535" dirty="0">
                <a:solidFill>
                  <a:srgbClr val="0A2239"/>
                </a:solidFill>
                <a:latin typeface="Montserrat Semi-Bold"/>
              </a:rPr>
              <a:t>GRI Designation </a:t>
            </a:r>
          </a:p>
          <a:p>
            <a:pPr marL="763220" lvl="1" indent="-381610">
              <a:lnSpc>
                <a:spcPts val="4949"/>
              </a:lnSpc>
              <a:buFont typeface="Arial"/>
              <a:buChar char="•"/>
            </a:pPr>
            <a:r>
              <a:rPr lang="en-US" sz="3535" dirty="0">
                <a:solidFill>
                  <a:srgbClr val="0A2239"/>
                </a:solidFill>
                <a:latin typeface="Montserrat Semi-Bold"/>
              </a:rPr>
              <a:t>REALTOR® Roundtable Podcast </a:t>
            </a:r>
          </a:p>
          <a:p>
            <a:pPr marL="763220" lvl="1" indent="-381610">
              <a:lnSpc>
                <a:spcPts val="4949"/>
              </a:lnSpc>
              <a:buFont typeface="Arial"/>
              <a:buChar char="•"/>
            </a:pPr>
            <a:r>
              <a:rPr lang="en-US" sz="3535" dirty="0">
                <a:solidFill>
                  <a:srgbClr val="0A2239"/>
                </a:solidFill>
                <a:latin typeface="Montserrat Semi-Bold"/>
              </a:rPr>
              <a:t>Leading You Home Program </a:t>
            </a:r>
          </a:p>
          <a:p>
            <a:pPr marL="763220" lvl="1" indent="-381610">
              <a:lnSpc>
                <a:spcPts val="4949"/>
              </a:lnSpc>
              <a:buFont typeface="Arial"/>
              <a:buChar char="•"/>
            </a:pPr>
            <a:r>
              <a:rPr lang="en-US" sz="3535" dirty="0">
                <a:solidFill>
                  <a:srgbClr val="0A2239"/>
                </a:solidFill>
                <a:latin typeface="Montserrat Semi-Bold"/>
              </a:rPr>
              <a:t>Real Estate Leader Magazine </a:t>
            </a:r>
          </a:p>
          <a:p>
            <a:pPr>
              <a:lnSpc>
                <a:spcPts val="4949"/>
              </a:lnSpc>
            </a:pPr>
            <a:endParaRPr lang="en-US" sz="3535" dirty="0">
              <a:solidFill>
                <a:srgbClr val="0A2239"/>
              </a:solidFill>
              <a:latin typeface="Montserrat Semi-Bold"/>
            </a:endParaRPr>
          </a:p>
        </p:txBody>
      </p:sp>
      <p:sp>
        <p:nvSpPr>
          <p:cNvPr id="11" name="TextBox 11"/>
          <p:cNvSpPr txBox="1"/>
          <p:nvPr/>
        </p:nvSpPr>
        <p:spPr>
          <a:xfrm>
            <a:off x="7177054" y="1009650"/>
            <a:ext cx="9692208" cy="1739563"/>
          </a:xfrm>
          <a:prstGeom prst="rect">
            <a:avLst/>
          </a:prstGeom>
        </p:spPr>
        <p:txBody>
          <a:bodyPr lIns="0" tIns="0" rIns="0" bIns="0" rtlCol="0" anchor="t">
            <a:spAutoFit/>
          </a:bodyPr>
          <a:lstStyle/>
          <a:p>
            <a:pPr>
              <a:lnSpc>
                <a:spcPts val="6918"/>
              </a:lnSpc>
            </a:pPr>
            <a:r>
              <a:rPr lang="en-US" sz="5624">
                <a:solidFill>
                  <a:srgbClr val="0A2239"/>
                </a:solidFill>
                <a:latin typeface="Montserrat Semi-Bold"/>
              </a:rPr>
              <a:t>Mississippi Association of REALTORS® Benefits</a:t>
            </a:r>
          </a:p>
        </p:txBody>
      </p:sp>
      <p:sp>
        <p:nvSpPr>
          <p:cNvPr id="12" name="Freeform 12"/>
          <p:cNvSpPr/>
          <p:nvPr/>
        </p:nvSpPr>
        <p:spPr>
          <a:xfrm>
            <a:off x="4038600" y="7429500"/>
            <a:ext cx="3901555" cy="2589214"/>
          </a:xfrm>
          <a:custGeom>
            <a:avLst/>
            <a:gdLst/>
            <a:ahLst/>
            <a:cxnLst/>
            <a:rect l="l" t="t" r="r" b="b"/>
            <a:pathLst>
              <a:path w="3901555" h="2589214">
                <a:moveTo>
                  <a:pt x="0" y="0"/>
                </a:moveTo>
                <a:lnTo>
                  <a:pt x="3901555" y="0"/>
                </a:lnTo>
                <a:lnTo>
                  <a:pt x="3901555" y="2589213"/>
                </a:lnTo>
                <a:lnTo>
                  <a:pt x="0" y="25892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1401</Words>
  <Application>Microsoft Office PowerPoint</Application>
  <PresentationFormat>Custom</PresentationFormat>
  <Paragraphs>202</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Montserrat Semi-Bold Bold</vt:lpstr>
      <vt:lpstr>Calibri</vt:lpstr>
      <vt:lpstr>Montserrat Semi-Bold</vt:lpstr>
      <vt:lpstr>Montserrat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Benefits of a REALTOR Association Presentation</dc:title>
  <dc:creator>R Lea</dc:creator>
  <cp:lastModifiedBy>Beth Hansen</cp:lastModifiedBy>
  <cp:revision>5</cp:revision>
  <dcterms:created xsi:type="dcterms:W3CDTF">2006-08-16T00:00:00Z</dcterms:created>
  <dcterms:modified xsi:type="dcterms:W3CDTF">2023-09-18T16:09:31Z</dcterms:modified>
  <dc:identifier>DAFnxgrNkLA</dc:identifier>
</cp:coreProperties>
</file>