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1" r:id="rId6"/>
    <p:sldId id="262" r:id="rId7"/>
    <p:sldId id="269" r:id="rId8"/>
    <p:sldId id="260" r:id="rId9"/>
    <p:sldId id="263" r:id="rId10"/>
    <p:sldId id="264" r:id="rId11"/>
    <p:sldId id="265" r:id="rId12"/>
    <p:sldId id="266" r:id="rId13"/>
    <p:sldId id="267" r:id="rId14"/>
    <p:sldId id="270" r:id="rId15"/>
    <p:sldId id="268" r:id="rId16"/>
  </p:sldIdLst>
  <p:sldSz cx="18288000" cy="10287000"/>
  <p:notesSz cx="6858000" cy="9144000"/>
  <p:embeddedFontLst>
    <p:embeddedFont>
      <p:font typeface="Barlow Light" panose="00000400000000000000" pitchFamily="2" charset="0"/>
      <p:regular r:id="rId18"/>
      <p:italic r:id="rId19"/>
    </p:embeddedFont>
    <p:embeddedFont>
      <p:font typeface="Calibri" panose="020F0502020204030204" pitchFamily="34" charset="0"/>
      <p:regular r:id="rId20"/>
      <p:bold r:id="rId21"/>
      <p:italic r:id="rId22"/>
      <p:boldItalic r:id="rId23"/>
    </p:embeddedFont>
    <p:embeddedFont>
      <p:font typeface="Fira Sans Bold" panose="020B0604020202020204" charset="0"/>
      <p:regular r:id="rId24"/>
    </p:embeddedFont>
    <p:embeddedFont>
      <p:font typeface="Fira Sans Light" panose="020B0403050000020004" pitchFamily="34" charset="0"/>
      <p:regular r:id="rId25"/>
      <p:italic r:id="rId26"/>
    </p:embeddedFont>
    <p:embeddedFont>
      <p:font typeface="Fira Sans Medium" panose="020B0603050000020004" pitchFamily="34" charset="0"/>
      <p:regular r:id="rId27"/>
      <p:italic r:id="rId28"/>
    </p:embeddedFont>
    <p:embeddedFont>
      <p:font typeface="Open Sans" panose="020B0606030504020204" pitchFamily="34" charset="0"/>
      <p:regular r:id="rId29"/>
      <p:bold r:id="rId30"/>
      <p:italic r:id="rId31"/>
      <p:boldItalic r:id="rId32"/>
    </p:embeddedFont>
    <p:embeddedFont>
      <p:font typeface="Open Sans Bold" panose="020B0806030504020204" charset="0"/>
      <p:regular r:id="rId33"/>
    </p:embeddedFont>
    <p:embeddedFont>
      <p:font typeface="Open Sans Bold Bol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94622" autoAdjust="0"/>
  </p:normalViewPr>
  <p:slideViewPr>
    <p:cSldViewPr>
      <p:cViewPr varScale="1">
        <p:scale>
          <a:sx n="53" d="100"/>
          <a:sy n="53" d="100"/>
        </p:scale>
        <p:origin x="782" y="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4" d="100"/>
          <a:sy n="64" d="100"/>
        </p:scale>
        <p:origin x="3180" y="3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9FD73-BF20-4DAF-9631-F33777656DCE}" type="datetimeFigureOut">
              <a:rPr lang="en-US" smtClean="0"/>
              <a:t>10/21/2023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54410-871C-4D3B-9D3F-F712EED8DD60}" type="slidenum">
              <a:rPr lang="en-US" smtClean="0"/>
              <a:t>‹#›</a:t>
            </a:fld>
            <a:endParaRPr lang="en-US"/>
          </a:p>
        </p:txBody>
      </p:sp>
    </p:spTree>
    <p:extLst>
      <p:ext uri="{BB962C8B-B14F-4D97-AF65-F5344CB8AC3E}">
        <p14:creationId xmlns:p14="http://schemas.microsoft.com/office/powerpoint/2010/main" val="3591500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image" Target="../media/image6.svg"/></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Today we will discuss the Mississippi Real Estate Commission, or MREC, and some possible questions you may have regarding MREC.</a:t>
            </a:r>
          </a:p>
          <a:p>
            <a:endParaRPr lang="en-US" dirty="0"/>
          </a:p>
        </p:txBody>
      </p:sp>
      <p:sp>
        <p:nvSpPr>
          <p:cNvPr id="4" name="Slide Number Placeholder 3"/>
          <p:cNvSpPr>
            <a:spLocks noGrp="1"/>
          </p:cNvSpPr>
          <p:nvPr>
            <p:ph type="sldNum" sz="quarter" idx="5"/>
          </p:nvPr>
        </p:nvSpPr>
        <p:spPr/>
        <p:txBody>
          <a:bodyPr/>
          <a:lstStyle/>
          <a:p>
            <a:fld id="{15C54410-871C-4D3B-9D3F-F712EED8DD60}" type="slidenum">
              <a:rPr lang="en-US" smtClean="0"/>
              <a:t>1</a:t>
            </a:fld>
            <a:endParaRPr lang="en-US"/>
          </a:p>
        </p:txBody>
      </p:sp>
    </p:spTree>
    <p:extLst>
      <p:ext uri="{BB962C8B-B14F-4D97-AF65-F5344CB8AC3E}">
        <p14:creationId xmlns:p14="http://schemas.microsoft.com/office/powerpoint/2010/main" val="63583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75" y="762000"/>
            <a:ext cx="5486400" cy="3086100"/>
          </a:xfrm>
        </p:spPr>
      </p:sp>
      <p:sp>
        <p:nvSpPr>
          <p:cNvPr id="3" name="Notes Placeholder 2"/>
          <p:cNvSpPr>
            <a:spLocks noGrp="1"/>
          </p:cNvSpPr>
          <p:nvPr>
            <p:ph type="body" idx="1"/>
          </p:nvPr>
        </p:nvSpPr>
        <p:spPr/>
        <p:txBody>
          <a:bodyPr/>
          <a:lstStyle/>
          <a:p>
            <a:r>
              <a:rPr lang="en-US" sz="1600" dirty="0"/>
              <a:t>Licensees can also file complaints against each other.</a:t>
            </a:r>
          </a:p>
          <a:p>
            <a:endParaRPr lang="en-US" sz="1600" dirty="0"/>
          </a:p>
          <a:p>
            <a:r>
              <a:rPr lang="en-US" sz="1600" dirty="0"/>
              <a:t>The Real Estate Commission also has a specific process for licensees to file a complaints against a another licensee.</a:t>
            </a:r>
          </a:p>
          <a:p>
            <a:endParaRPr lang="en-US" sz="1600" dirty="0"/>
          </a:p>
          <a:p>
            <a:endParaRPr lang="en-US" sz="1600" dirty="0"/>
          </a:p>
          <a:p>
            <a:r>
              <a:rPr lang="en-US" sz="1600" i="1" dirty="0"/>
              <a:t>[***Read above form for instructions to file and also review details of the form.]</a:t>
            </a:r>
          </a:p>
          <a:p>
            <a:endParaRPr lang="en-US" dirty="0"/>
          </a:p>
        </p:txBody>
      </p:sp>
      <p:sp>
        <p:nvSpPr>
          <p:cNvPr id="4" name="Slide Number Placeholder 3"/>
          <p:cNvSpPr>
            <a:spLocks noGrp="1"/>
          </p:cNvSpPr>
          <p:nvPr>
            <p:ph type="sldNum" sz="quarter" idx="5"/>
          </p:nvPr>
        </p:nvSpPr>
        <p:spPr/>
        <p:txBody>
          <a:bodyPr/>
          <a:lstStyle/>
          <a:p>
            <a:fld id="{15C54410-871C-4D3B-9D3F-F712EED8DD60}" type="slidenum">
              <a:rPr lang="en-US" smtClean="0"/>
              <a:t>10</a:t>
            </a:fld>
            <a:endParaRPr lang="en-US"/>
          </a:p>
        </p:txBody>
      </p:sp>
    </p:spTree>
    <p:extLst>
      <p:ext uri="{BB962C8B-B14F-4D97-AF65-F5344CB8AC3E}">
        <p14:creationId xmlns:p14="http://schemas.microsoft.com/office/powerpoint/2010/main" val="3595235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81000" y="3748088"/>
            <a:ext cx="6019800" cy="3600450"/>
          </a:xfrm>
        </p:spPr>
        <p:txBody>
          <a:bodyPr/>
          <a:lstStyle/>
          <a:p>
            <a:r>
              <a:rPr lang="en-US" sz="1800" dirty="0"/>
              <a:t>There may be a time when a complaint is filed against you. It is very important that you read it carefully and contact your broker immediately. </a:t>
            </a:r>
          </a:p>
          <a:p>
            <a:endParaRPr lang="en-US" sz="1800" dirty="0"/>
          </a:p>
          <a:p>
            <a:r>
              <a:rPr lang="en-US" sz="1800" dirty="0"/>
              <a:t>Be sure to follow up with any instructions you are given from the Commission.</a:t>
            </a:r>
          </a:p>
          <a:p>
            <a:endParaRPr lang="en-US" sz="1800" dirty="0"/>
          </a:p>
          <a:p>
            <a:r>
              <a:rPr lang="en-US" sz="1800" dirty="0"/>
              <a:t>Time is of the essence. If you do not respond in a timely manner, it could result in further consequences. </a:t>
            </a:r>
          </a:p>
        </p:txBody>
      </p:sp>
      <p:sp>
        <p:nvSpPr>
          <p:cNvPr id="4" name="Slide Number Placeholder 3"/>
          <p:cNvSpPr>
            <a:spLocks noGrp="1"/>
          </p:cNvSpPr>
          <p:nvPr>
            <p:ph type="sldNum" sz="quarter" idx="5"/>
          </p:nvPr>
        </p:nvSpPr>
        <p:spPr/>
        <p:txBody>
          <a:bodyPr/>
          <a:lstStyle/>
          <a:p>
            <a:fld id="{15C54410-871C-4D3B-9D3F-F712EED8DD60}" type="slidenum">
              <a:rPr lang="en-US" smtClean="0"/>
              <a:t>11</a:t>
            </a:fld>
            <a:endParaRPr lang="en-US"/>
          </a:p>
        </p:txBody>
      </p:sp>
      <p:pic>
        <p:nvPicPr>
          <p:cNvPr id="7" name="Graphic 6">
            <a:extLst>
              <a:ext uri="{FF2B5EF4-FFF2-40B4-BE49-F238E27FC236}">
                <a16:creationId xmlns:a16="http://schemas.microsoft.com/office/drawing/2014/main" id="{F75A2DD7-BAEE-EA10-D315-180619D008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500" y="381000"/>
            <a:ext cx="5715000" cy="3214688"/>
          </a:xfrm>
          <a:prstGeom prst="rect">
            <a:avLst/>
          </a:prstGeom>
        </p:spPr>
      </p:pic>
    </p:spTree>
    <p:extLst>
      <p:ext uri="{BB962C8B-B14F-4D97-AF65-F5344CB8AC3E}">
        <p14:creationId xmlns:p14="http://schemas.microsoft.com/office/powerpoint/2010/main" val="1675183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1000"/>
            <a:ext cx="5486400" cy="3086100"/>
          </a:xfrm>
        </p:spPr>
      </p:sp>
      <p:sp>
        <p:nvSpPr>
          <p:cNvPr id="3" name="Notes Placeholder 2"/>
          <p:cNvSpPr>
            <a:spLocks noGrp="1"/>
          </p:cNvSpPr>
          <p:nvPr>
            <p:ph type="body" idx="1"/>
          </p:nvPr>
        </p:nvSpPr>
        <p:spPr>
          <a:xfrm>
            <a:off x="304800" y="3581400"/>
            <a:ext cx="6172200" cy="4419600"/>
          </a:xfrm>
        </p:spPr>
        <p:txBody>
          <a:bodyPr/>
          <a:lstStyle/>
          <a:p>
            <a:r>
              <a:rPr lang="en-US" sz="1600" dirty="0"/>
              <a:t>If a violation is believed to have occurred and a hearing is to take place there are two options. </a:t>
            </a:r>
          </a:p>
          <a:p>
            <a:endParaRPr lang="en-US" sz="1600" dirty="0"/>
          </a:p>
          <a:p>
            <a:r>
              <a:rPr lang="en-US" sz="1600" dirty="0"/>
              <a:t>The first option could be a hearing through MREC. That process consists of the MREC staff presenting their findings about the complaint with the Commissioners overseeing the hearing and giving a verdict. </a:t>
            </a:r>
          </a:p>
          <a:p>
            <a:endParaRPr lang="en-US" sz="1600" dirty="0"/>
          </a:p>
          <a:p>
            <a:r>
              <a:rPr lang="en-US" sz="1600" dirty="0"/>
              <a:t>As of July 2022, a MAR endorsed bill was passed to allow licensees to have an alternative hearing process through the Mississippi Attorney General’s office. </a:t>
            </a:r>
          </a:p>
          <a:p>
            <a:endParaRPr lang="en-US" sz="1600" dirty="0"/>
          </a:p>
          <a:p>
            <a:r>
              <a:rPr lang="en-US" sz="1600" dirty="0"/>
              <a:t>If you opt for a hearing, MREC should make you aware of those two options and allow you to choose where you would like to have your hearing.</a:t>
            </a:r>
          </a:p>
        </p:txBody>
      </p:sp>
      <p:sp>
        <p:nvSpPr>
          <p:cNvPr id="4" name="Slide Number Placeholder 3"/>
          <p:cNvSpPr>
            <a:spLocks noGrp="1"/>
          </p:cNvSpPr>
          <p:nvPr>
            <p:ph type="sldNum" sz="quarter" idx="5"/>
          </p:nvPr>
        </p:nvSpPr>
        <p:spPr/>
        <p:txBody>
          <a:bodyPr/>
          <a:lstStyle/>
          <a:p>
            <a:fld id="{15C54410-871C-4D3B-9D3F-F712EED8DD60}" type="slidenum">
              <a:rPr lang="en-US" smtClean="0"/>
              <a:t>12</a:t>
            </a:fld>
            <a:endParaRPr lang="en-US"/>
          </a:p>
        </p:txBody>
      </p:sp>
    </p:spTree>
    <p:extLst>
      <p:ext uri="{BB962C8B-B14F-4D97-AF65-F5344CB8AC3E}">
        <p14:creationId xmlns:p14="http://schemas.microsoft.com/office/powerpoint/2010/main" val="926309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Attorney General’s Administrative Hearing Officer hears the findings of the Real Estate Commission and the explanation of the defendant and has the authority to decide the case and any disciplinary action.</a:t>
            </a:r>
          </a:p>
        </p:txBody>
      </p:sp>
      <p:sp>
        <p:nvSpPr>
          <p:cNvPr id="4" name="Slide Number Placeholder 3"/>
          <p:cNvSpPr>
            <a:spLocks noGrp="1"/>
          </p:cNvSpPr>
          <p:nvPr>
            <p:ph type="sldNum" sz="quarter" idx="5"/>
          </p:nvPr>
        </p:nvSpPr>
        <p:spPr/>
        <p:txBody>
          <a:bodyPr/>
          <a:lstStyle/>
          <a:p>
            <a:fld id="{15C54410-871C-4D3B-9D3F-F712EED8DD60}" type="slidenum">
              <a:rPr lang="en-US" smtClean="0"/>
              <a:t>13</a:t>
            </a:fld>
            <a:endParaRPr lang="en-US"/>
          </a:p>
        </p:txBody>
      </p:sp>
    </p:spTree>
    <p:extLst>
      <p:ext uri="{BB962C8B-B14F-4D97-AF65-F5344CB8AC3E}">
        <p14:creationId xmlns:p14="http://schemas.microsoft.com/office/powerpoint/2010/main" val="1195189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Attorney General’s Administrative Hearing Officer hears the findings of the Real Estate Commission and the explanation of the defendant and has the authority to decide the case and any disciplinary action.</a:t>
            </a:r>
          </a:p>
        </p:txBody>
      </p:sp>
      <p:sp>
        <p:nvSpPr>
          <p:cNvPr id="4" name="Slide Number Placeholder 3"/>
          <p:cNvSpPr>
            <a:spLocks noGrp="1"/>
          </p:cNvSpPr>
          <p:nvPr>
            <p:ph type="sldNum" sz="quarter" idx="5"/>
          </p:nvPr>
        </p:nvSpPr>
        <p:spPr/>
        <p:txBody>
          <a:bodyPr/>
          <a:lstStyle/>
          <a:p>
            <a:fld id="{15C54410-871C-4D3B-9D3F-F712EED8DD60}" type="slidenum">
              <a:rPr lang="en-US" smtClean="0"/>
              <a:t>14</a:t>
            </a:fld>
            <a:endParaRPr lang="en-US"/>
          </a:p>
        </p:txBody>
      </p:sp>
    </p:spTree>
    <p:extLst>
      <p:ext uri="{BB962C8B-B14F-4D97-AF65-F5344CB8AC3E}">
        <p14:creationId xmlns:p14="http://schemas.microsoft.com/office/powerpoint/2010/main" val="3886467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5C54410-871C-4D3B-9D3F-F712EED8DD60}" type="slidenum">
              <a:rPr lang="en-US" smtClean="0"/>
              <a:t>15</a:t>
            </a:fld>
            <a:endParaRPr lang="en-US"/>
          </a:p>
        </p:txBody>
      </p:sp>
    </p:spTree>
    <p:extLst>
      <p:ext uri="{BB962C8B-B14F-4D97-AF65-F5344CB8AC3E}">
        <p14:creationId xmlns:p14="http://schemas.microsoft.com/office/powerpoint/2010/main" val="363143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457200"/>
            <a:ext cx="5486400" cy="3086100"/>
          </a:xfrm>
        </p:spPr>
      </p:sp>
      <p:sp>
        <p:nvSpPr>
          <p:cNvPr id="3" name="Notes Placeholder 2"/>
          <p:cNvSpPr>
            <a:spLocks noGrp="1"/>
          </p:cNvSpPr>
          <p:nvPr>
            <p:ph type="body" idx="1"/>
          </p:nvPr>
        </p:nvSpPr>
        <p:spPr>
          <a:xfrm>
            <a:off x="381000" y="3733800"/>
            <a:ext cx="6096000" cy="4876800"/>
          </a:xfrm>
        </p:spPr>
        <p:txBody>
          <a:bodyPr/>
          <a:lstStyle/>
          <a:p>
            <a:r>
              <a:rPr lang="en-US" sz="1600" b="0" i="0" dirty="0">
                <a:solidFill>
                  <a:srgbClr val="000000"/>
                </a:solidFill>
                <a:effectLst/>
                <a:latin typeface="Calibri" panose="020F0502020204030204" pitchFamily="34" charset="0"/>
                <a:cs typeface="Calibri" panose="020F0502020204030204" pitchFamily="34" charset="0"/>
              </a:rPr>
              <a:t>The Mississippi Real Estate Commission (MREC) has authority over the real estate industry in the State of Mississippi, licensing all real estate brokers and salespersons. </a:t>
            </a:r>
          </a:p>
          <a:p>
            <a:endParaRPr lang="en-US" sz="1600" dirty="0">
              <a:solidFill>
                <a:srgbClr val="000000"/>
              </a:solidFill>
              <a:latin typeface="Calibri" panose="020F0502020204030204" pitchFamily="34" charset="0"/>
              <a:cs typeface="Calibri" panose="020F0502020204030204" pitchFamily="34" charset="0"/>
            </a:endParaRPr>
          </a:p>
          <a:p>
            <a:r>
              <a:rPr lang="en-US" sz="1600" b="0" i="0" dirty="0">
                <a:solidFill>
                  <a:srgbClr val="000000"/>
                </a:solidFill>
                <a:effectLst/>
                <a:latin typeface="Calibri" panose="020F0502020204030204" pitchFamily="34" charset="0"/>
                <a:cs typeface="Calibri" panose="020F0502020204030204" pitchFamily="34" charset="0"/>
              </a:rPr>
              <a:t>MREC works to </a:t>
            </a:r>
            <a:r>
              <a:rPr lang="en-US" sz="1600" dirty="0">
                <a:solidFill>
                  <a:srgbClr val="000000"/>
                </a:solidFill>
                <a:latin typeface="Calibri" panose="020F0502020204030204" pitchFamily="34" charset="0"/>
                <a:cs typeface="Calibri" panose="020F0502020204030204" pitchFamily="34" charset="0"/>
              </a:rPr>
              <a:t>en</a:t>
            </a:r>
            <a:r>
              <a:rPr lang="en-US" sz="1600" b="0" i="0" dirty="0">
                <a:solidFill>
                  <a:srgbClr val="000000"/>
                </a:solidFill>
                <a:effectLst/>
                <a:latin typeface="Calibri" panose="020F0502020204030204" pitchFamily="34" charset="0"/>
                <a:cs typeface="Calibri" panose="020F0502020204030204" pitchFamily="34" charset="0"/>
              </a:rPr>
              <a:t>sure that all real estate transactions are performed in a professional and ethical manner. </a:t>
            </a:r>
          </a:p>
          <a:p>
            <a:endParaRPr lang="en-US" sz="1600" dirty="0">
              <a:solidFill>
                <a:srgbClr val="000000"/>
              </a:solidFill>
              <a:latin typeface="Calibri" panose="020F0502020204030204" pitchFamily="34" charset="0"/>
              <a:cs typeface="Calibri" panose="020F0502020204030204" pitchFamily="34" charset="0"/>
            </a:endParaRPr>
          </a:p>
          <a:p>
            <a:r>
              <a:rPr lang="en-US" sz="1600" b="0" i="0" dirty="0">
                <a:solidFill>
                  <a:srgbClr val="000000"/>
                </a:solidFill>
                <a:effectLst/>
                <a:latin typeface="Calibri" panose="020F0502020204030204" pitchFamily="34" charset="0"/>
                <a:cs typeface="Calibri" panose="020F0502020204030204" pitchFamily="34" charset="0"/>
              </a:rPr>
              <a:t>Potential licensees undergo comprehensive testing and licensees are subjected to continuing education requirements. </a:t>
            </a:r>
          </a:p>
          <a:p>
            <a:endParaRPr lang="en-US" sz="1600" dirty="0">
              <a:solidFill>
                <a:srgbClr val="000000"/>
              </a:solidFill>
              <a:latin typeface="Calibri" panose="020F0502020204030204" pitchFamily="34" charset="0"/>
              <a:cs typeface="Calibri" panose="020F0502020204030204" pitchFamily="34" charset="0"/>
            </a:endParaRPr>
          </a:p>
          <a:p>
            <a:r>
              <a:rPr lang="en-US" sz="1600" b="0" i="0" dirty="0">
                <a:solidFill>
                  <a:srgbClr val="000000"/>
                </a:solidFill>
                <a:effectLst/>
                <a:latin typeface="Calibri" panose="020F0502020204030204" pitchFamily="34" charset="0"/>
                <a:cs typeface="Calibri" panose="020F0502020204030204" pitchFamily="34" charset="0"/>
              </a:rPr>
              <a:t>MREC protects the consumer by setting forth a set of rules for its licensed members, and they are responsible for investigating reports of rule violations. </a:t>
            </a:r>
          </a:p>
          <a:p>
            <a:endParaRPr lang="en-US" sz="1600" dirty="0">
              <a:solidFill>
                <a:srgbClr val="000000"/>
              </a:solidFill>
              <a:latin typeface="Calibri" panose="020F0502020204030204" pitchFamily="34" charset="0"/>
              <a:cs typeface="Calibri" panose="020F0502020204030204" pitchFamily="34" charset="0"/>
            </a:endParaRPr>
          </a:p>
          <a:p>
            <a:r>
              <a:rPr lang="en-US" sz="1600" b="0" i="0" dirty="0">
                <a:solidFill>
                  <a:srgbClr val="000000"/>
                </a:solidFill>
                <a:effectLst/>
                <a:latin typeface="Calibri" panose="020F0502020204030204" pitchFamily="34" charset="0"/>
                <a:cs typeface="Calibri" panose="020F0502020204030204" pitchFamily="34" charset="0"/>
              </a:rPr>
              <a:t>They also investigate reports of violations of state law or statute.</a:t>
            </a:r>
          </a:p>
          <a:p>
            <a:endParaRPr lang="en-US" sz="1600" dirty="0">
              <a:solidFill>
                <a:srgbClr val="000000"/>
              </a:solidFill>
              <a:latin typeface="Calibri" panose="020F0502020204030204" pitchFamily="34" charset="0"/>
              <a:cs typeface="Calibri" panose="020F0502020204030204" pitchFamily="34" charset="0"/>
            </a:endParaRPr>
          </a:p>
          <a:p>
            <a:r>
              <a:rPr lang="en-US" sz="1600" b="0" i="0" dirty="0">
                <a:solidFill>
                  <a:srgbClr val="000000"/>
                </a:solidFill>
                <a:effectLst/>
                <a:latin typeface="Calibri" panose="020F0502020204030204" pitchFamily="34" charset="0"/>
                <a:cs typeface="Calibri" panose="020F0502020204030204" pitchFamily="34" charset="0"/>
              </a:rPr>
              <a:t>The Mississippi Real Estate Commission also monitors real estate commerce taking place between brokers licensed in Mississippi and those in other states. </a:t>
            </a:r>
            <a:endParaRPr lang="en-US" sz="1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5C54410-871C-4D3B-9D3F-F712EED8DD60}" type="slidenum">
              <a:rPr lang="en-US" smtClean="0"/>
              <a:t>2</a:t>
            </a:fld>
            <a:endParaRPr lang="en-US"/>
          </a:p>
        </p:txBody>
      </p:sp>
    </p:spTree>
    <p:extLst>
      <p:ext uri="{BB962C8B-B14F-4D97-AF65-F5344CB8AC3E}">
        <p14:creationId xmlns:p14="http://schemas.microsoft.com/office/powerpoint/2010/main" val="363857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MREC has five Commissioners who are appointed by the Governor and must be confirmed by the Senate.</a:t>
            </a:r>
          </a:p>
          <a:p>
            <a:endParaRPr lang="en-US" sz="1600" dirty="0"/>
          </a:p>
          <a:p>
            <a:r>
              <a:rPr lang="en-US" sz="1600" dirty="0"/>
              <a:t>The Commissioners serve 4 year terms. </a:t>
            </a:r>
          </a:p>
          <a:p>
            <a:endParaRPr lang="en-US" sz="1600" dirty="0"/>
          </a:p>
          <a:p>
            <a:r>
              <a:rPr lang="en-US" sz="1600" dirty="0"/>
              <a:t>The Administrator is not a Commissioner. </a:t>
            </a:r>
          </a:p>
          <a:p>
            <a:endParaRPr lang="en-US" sz="1600" dirty="0"/>
          </a:p>
          <a:p>
            <a:r>
              <a:rPr lang="en-US" sz="1600" dirty="0"/>
              <a:t>The Administrator is staff, and responsible for the operations of the Commission office and supervision of the staff members serving the Commission.</a:t>
            </a:r>
          </a:p>
        </p:txBody>
      </p:sp>
      <p:sp>
        <p:nvSpPr>
          <p:cNvPr id="4" name="Slide Number Placeholder 3"/>
          <p:cNvSpPr>
            <a:spLocks noGrp="1"/>
          </p:cNvSpPr>
          <p:nvPr>
            <p:ph type="sldNum" sz="quarter" idx="5"/>
          </p:nvPr>
        </p:nvSpPr>
        <p:spPr/>
        <p:txBody>
          <a:bodyPr/>
          <a:lstStyle/>
          <a:p>
            <a:fld id="{15C54410-871C-4D3B-9D3F-F712EED8DD60}" type="slidenum">
              <a:rPr lang="en-US" smtClean="0"/>
              <a:t>3</a:t>
            </a:fld>
            <a:endParaRPr lang="en-US"/>
          </a:p>
        </p:txBody>
      </p:sp>
    </p:spTree>
    <p:extLst>
      <p:ext uri="{BB962C8B-B14F-4D97-AF65-F5344CB8AC3E}">
        <p14:creationId xmlns:p14="http://schemas.microsoft.com/office/powerpoint/2010/main" val="2092923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5C54410-871C-4D3B-9D3F-F712EED8DD60}" type="slidenum">
              <a:rPr lang="en-US" smtClean="0"/>
              <a:t>4</a:t>
            </a:fld>
            <a:endParaRPr lang="en-US"/>
          </a:p>
        </p:txBody>
      </p:sp>
      <p:sp>
        <p:nvSpPr>
          <p:cNvPr id="3" name="TextBox 2">
            <a:extLst>
              <a:ext uri="{FF2B5EF4-FFF2-40B4-BE49-F238E27FC236}">
                <a16:creationId xmlns:a16="http://schemas.microsoft.com/office/drawing/2014/main" id="{BEE5AFC8-7CC0-4008-4E41-AF90C51B2E05}"/>
              </a:ext>
            </a:extLst>
          </p:cNvPr>
          <p:cNvSpPr txBox="1"/>
          <p:nvPr/>
        </p:nvSpPr>
        <p:spPr>
          <a:xfrm>
            <a:off x="685800" y="4572000"/>
            <a:ext cx="5486400" cy="2308324"/>
          </a:xfrm>
          <a:prstGeom prst="rect">
            <a:avLst/>
          </a:prstGeom>
          <a:noFill/>
        </p:spPr>
        <p:txBody>
          <a:bodyPr wrap="square" rtlCol="0">
            <a:spAutoFit/>
          </a:bodyPr>
          <a:lstStyle/>
          <a:p>
            <a:r>
              <a:rPr lang="en-US" dirty="0"/>
              <a:t>The main mission of the Mississippi Real Estate Commission is to protect the public. </a:t>
            </a:r>
          </a:p>
          <a:p>
            <a:endParaRPr lang="en-US" dirty="0"/>
          </a:p>
          <a:p>
            <a:r>
              <a:rPr lang="en-US" dirty="0"/>
              <a:t>To accomplish this mission, MREC issues licenses, monitors completion of the required number of continuing education hours, receives complaints about licensees and disciplines those licensees when they are found to be in violation of state statute or MREC rule.</a:t>
            </a:r>
          </a:p>
        </p:txBody>
      </p:sp>
    </p:spTree>
    <p:extLst>
      <p:ext uri="{BB962C8B-B14F-4D97-AF65-F5344CB8AC3E}">
        <p14:creationId xmlns:p14="http://schemas.microsoft.com/office/powerpoint/2010/main" val="159517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By state law, MREC oversees all real estate licensees and home inspectors.</a:t>
            </a:r>
          </a:p>
          <a:p>
            <a:endParaRPr lang="en-US" sz="1600" dirty="0"/>
          </a:p>
          <a:p>
            <a:r>
              <a:rPr lang="en-US" sz="1600" dirty="0"/>
              <a:t>As of July 1</a:t>
            </a:r>
            <a:r>
              <a:rPr lang="en-US" sz="1600" baseline="30000" dirty="0"/>
              <a:t>st</a:t>
            </a:r>
            <a:r>
              <a:rPr lang="en-US" sz="1600" dirty="0"/>
              <a:t> of 2023, MREC no longer has jurisdiction of licensed appraisers. </a:t>
            </a:r>
          </a:p>
          <a:p>
            <a:endParaRPr lang="en-US" sz="1600" dirty="0"/>
          </a:p>
          <a:p>
            <a:r>
              <a:rPr lang="en-US" sz="1600" dirty="0"/>
              <a:t>That function is now being handled by the  Mississippi Appraisal Board, which became a separate Board on July 1</a:t>
            </a:r>
            <a:r>
              <a:rPr lang="en-US" sz="1600" baseline="30000" dirty="0"/>
              <a:t>st</a:t>
            </a:r>
            <a:r>
              <a:rPr lang="en-US" sz="1600" dirty="0"/>
              <a:t> of 2023.</a:t>
            </a:r>
          </a:p>
        </p:txBody>
      </p:sp>
      <p:sp>
        <p:nvSpPr>
          <p:cNvPr id="4" name="Slide Number Placeholder 3"/>
          <p:cNvSpPr>
            <a:spLocks noGrp="1"/>
          </p:cNvSpPr>
          <p:nvPr>
            <p:ph type="sldNum" sz="quarter" idx="5"/>
          </p:nvPr>
        </p:nvSpPr>
        <p:spPr/>
        <p:txBody>
          <a:bodyPr/>
          <a:lstStyle/>
          <a:p>
            <a:fld id="{15C54410-871C-4D3B-9D3F-F712EED8DD60}" type="slidenum">
              <a:rPr lang="en-US" smtClean="0"/>
              <a:t>5</a:t>
            </a:fld>
            <a:endParaRPr lang="en-US"/>
          </a:p>
        </p:txBody>
      </p:sp>
    </p:spTree>
    <p:extLst>
      <p:ext uri="{BB962C8B-B14F-4D97-AF65-F5344CB8AC3E}">
        <p14:creationId xmlns:p14="http://schemas.microsoft.com/office/powerpoint/2010/main" val="259723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2900"/>
            <a:ext cx="5486400" cy="3086100"/>
          </a:xfrm>
        </p:spPr>
      </p:sp>
      <p:sp>
        <p:nvSpPr>
          <p:cNvPr id="3" name="Notes Placeholder 2"/>
          <p:cNvSpPr>
            <a:spLocks noGrp="1"/>
          </p:cNvSpPr>
          <p:nvPr>
            <p:ph type="body" idx="1"/>
          </p:nvPr>
        </p:nvSpPr>
        <p:spPr>
          <a:xfrm>
            <a:off x="685800" y="3852722"/>
            <a:ext cx="5562600" cy="4438650"/>
          </a:xfrm>
        </p:spPr>
        <p:txBody>
          <a:bodyPr/>
          <a:lstStyle/>
          <a:p>
            <a:r>
              <a:rPr lang="en-US" sz="1600" dirty="0"/>
              <a:t>After you are licensed, MREC requires two types of education in order to keep that license.</a:t>
            </a:r>
          </a:p>
          <a:p>
            <a:endParaRPr lang="en-US" sz="1600" dirty="0"/>
          </a:p>
          <a:p>
            <a:r>
              <a:rPr lang="en-US" sz="1600" dirty="0"/>
              <a:t>Within 12 months of receiving your temporary license, MREC requires a 30 hour post-license course.</a:t>
            </a:r>
          </a:p>
          <a:p>
            <a:endParaRPr lang="en-US" sz="1600" dirty="0"/>
          </a:p>
          <a:p>
            <a:r>
              <a:rPr lang="en-US" sz="1600" dirty="0"/>
              <a:t>If the required post-license course is not completed within 12 months, your temporary license shall automatically be placed on inactive status by MREC and your file will be permanently closed on the first of the following month. </a:t>
            </a:r>
          </a:p>
          <a:p>
            <a:endParaRPr lang="en-US" sz="1600" dirty="0"/>
          </a:p>
          <a:p>
            <a:r>
              <a:rPr lang="en-US" sz="1600" dirty="0"/>
              <a:t>16 hours of CE will need to be completed every 2 years in order to keep your active license.</a:t>
            </a:r>
          </a:p>
          <a:p>
            <a:endParaRPr lang="en-US" sz="1600" dirty="0"/>
          </a:p>
          <a:p>
            <a:r>
              <a:rPr lang="en-US" sz="1600" dirty="0"/>
              <a:t>As an Independent Contractor, it is the Licensee’s responsibility to take post-licensing courses and CE and make sure you complete the required number of hours.</a:t>
            </a:r>
          </a:p>
        </p:txBody>
      </p:sp>
      <p:sp>
        <p:nvSpPr>
          <p:cNvPr id="4" name="Slide Number Placeholder 3"/>
          <p:cNvSpPr>
            <a:spLocks noGrp="1"/>
          </p:cNvSpPr>
          <p:nvPr>
            <p:ph type="sldNum" sz="quarter" idx="5"/>
          </p:nvPr>
        </p:nvSpPr>
        <p:spPr/>
        <p:txBody>
          <a:bodyPr/>
          <a:lstStyle/>
          <a:p>
            <a:fld id="{15C54410-871C-4D3B-9D3F-F712EED8DD60}" type="slidenum">
              <a:rPr lang="en-US" smtClean="0"/>
              <a:t>6</a:t>
            </a:fld>
            <a:endParaRPr lang="en-US"/>
          </a:p>
        </p:txBody>
      </p:sp>
    </p:spTree>
    <p:extLst>
      <p:ext uri="{BB962C8B-B14F-4D97-AF65-F5344CB8AC3E}">
        <p14:creationId xmlns:p14="http://schemas.microsoft.com/office/powerpoint/2010/main" val="942442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1000"/>
            <a:ext cx="5486400" cy="3086100"/>
          </a:xfrm>
        </p:spPr>
      </p:sp>
      <p:sp>
        <p:nvSpPr>
          <p:cNvPr id="3" name="Notes Placeholder 2"/>
          <p:cNvSpPr>
            <a:spLocks noGrp="1"/>
          </p:cNvSpPr>
          <p:nvPr>
            <p:ph type="body" idx="1"/>
          </p:nvPr>
        </p:nvSpPr>
        <p:spPr>
          <a:xfrm>
            <a:off x="533400" y="3581400"/>
            <a:ext cx="5638800" cy="4419600"/>
          </a:xfrm>
        </p:spPr>
        <p:txBody>
          <a:bodyPr/>
          <a:lstStyle/>
          <a:p>
            <a:r>
              <a:rPr lang="en-US" sz="1600" dirty="0"/>
              <a:t>As we’ve said, MREC issues licenses and monitors completion of all of the required hours of education.</a:t>
            </a:r>
          </a:p>
          <a:p>
            <a:endParaRPr lang="en-US" sz="1600" dirty="0"/>
          </a:p>
          <a:p>
            <a:r>
              <a:rPr lang="en-US" sz="1600" dirty="0"/>
              <a:t>But what about the MREC disciplinary process? </a:t>
            </a:r>
          </a:p>
          <a:p>
            <a:endParaRPr lang="en-US" sz="1600" dirty="0"/>
          </a:p>
          <a:p>
            <a:r>
              <a:rPr lang="en-US" sz="1600" dirty="0"/>
              <a:t>First of all, an MREC complaint can be filed when it is believed that state law or a Real Estate Commission Rule has been violated.</a:t>
            </a:r>
          </a:p>
        </p:txBody>
      </p:sp>
      <p:sp>
        <p:nvSpPr>
          <p:cNvPr id="4" name="Slide Number Placeholder 3"/>
          <p:cNvSpPr>
            <a:spLocks noGrp="1"/>
          </p:cNvSpPr>
          <p:nvPr>
            <p:ph type="sldNum" sz="quarter" idx="5"/>
          </p:nvPr>
        </p:nvSpPr>
        <p:spPr/>
        <p:txBody>
          <a:bodyPr/>
          <a:lstStyle/>
          <a:p>
            <a:fld id="{15C54410-871C-4D3B-9D3F-F712EED8DD60}" type="slidenum">
              <a:rPr lang="en-US" smtClean="0"/>
              <a:t>7</a:t>
            </a:fld>
            <a:endParaRPr lang="en-US"/>
          </a:p>
        </p:txBody>
      </p:sp>
    </p:spTree>
    <p:extLst>
      <p:ext uri="{BB962C8B-B14F-4D97-AF65-F5344CB8AC3E}">
        <p14:creationId xmlns:p14="http://schemas.microsoft.com/office/powerpoint/2010/main" val="279733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Anyone can file a complaint including licensees and members of the public.</a:t>
            </a:r>
          </a:p>
        </p:txBody>
      </p:sp>
      <p:sp>
        <p:nvSpPr>
          <p:cNvPr id="4" name="Slide Number Placeholder 3"/>
          <p:cNvSpPr>
            <a:spLocks noGrp="1"/>
          </p:cNvSpPr>
          <p:nvPr>
            <p:ph type="sldNum" sz="quarter" idx="5"/>
          </p:nvPr>
        </p:nvSpPr>
        <p:spPr/>
        <p:txBody>
          <a:bodyPr/>
          <a:lstStyle/>
          <a:p>
            <a:fld id="{15C54410-871C-4D3B-9D3F-F712EED8DD60}" type="slidenum">
              <a:rPr lang="en-US" smtClean="0"/>
              <a:t>8</a:t>
            </a:fld>
            <a:endParaRPr lang="en-US"/>
          </a:p>
        </p:txBody>
      </p:sp>
    </p:spTree>
    <p:extLst>
      <p:ext uri="{BB962C8B-B14F-4D97-AF65-F5344CB8AC3E}">
        <p14:creationId xmlns:p14="http://schemas.microsoft.com/office/powerpoint/2010/main" val="59921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10050"/>
          </a:xfrm>
        </p:spPr>
        <p:txBody>
          <a:bodyPr/>
          <a:lstStyle/>
          <a:p>
            <a:r>
              <a:rPr lang="en-US" sz="1600" dirty="0"/>
              <a:t>Members of the public can file a Complaint with the Commission.</a:t>
            </a:r>
          </a:p>
          <a:p>
            <a:endParaRPr lang="en-US" sz="1600" dirty="0"/>
          </a:p>
          <a:p>
            <a:r>
              <a:rPr lang="en-US" sz="1600" dirty="0"/>
              <a:t>The Real Estate Commission has developed a specific process for the public to use to file a complaints against a licensee.</a:t>
            </a:r>
          </a:p>
          <a:p>
            <a:endParaRPr lang="en-US" sz="1600" dirty="0"/>
          </a:p>
          <a:p>
            <a:endParaRPr lang="en-US" sz="1600" dirty="0"/>
          </a:p>
          <a:p>
            <a:r>
              <a:rPr lang="en-US" sz="1600" i="1" dirty="0"/>
              <a:t>[***Read above form for instructions to file and also review details of the form.]</a:t>
            </a:r>
          </a:p>
        </p:txBody>
      </p:sp>
      <p:sp>
        <p:nvSpPr>
          <p:cNvPr id="4" name="Slide Number Placeholder 3"/>
          <p:cNvSpPr>
            <a:spLocks noGrp="1"/>
          </p:cNvSpPr>
          <p:nvPr>
            <p:ph type="sldNum" sz="quarter" idx="5"/>
          </p:nvPr>
        </p:nvSpPr>
        <p:spPr/>
        <p:txBody>
          <a:bodyPr/>
          <a:lstStyle/>
          <a:p>
            <a:fld id="{15C54410-871C-4D3B-9D3F-F712EED8DD60}" type="slidenum">
              <a:rPr lang="en-US" smtClean="0"/>
              <a:t>9</a:t>
            </a:fld>
            <a:endParaRPr lang="en-US"/>
          </a:p>
        </p:txBody>
      </p:sp>
    </p:spTree>
    <p:extLst>
      <p:ext uri="{BB962C8B-B14F-4D97-AF65-F5344CB8AC3E}">
        <p14:creationId xmlns:p14="http://schemas.microsoft.com/office/powerpoint/2010/main" val="239250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800" y="2171700"/>
            <a:ext cx="10202605" cy="2508885"/>
            <a:chOff x="50800" y="-2638870"/>
            <a:chExt cx="13603473" cy="3345179"/>
          </a:xfrm>
        </p:grpSpPr>
        <p:sp>
          <p:nvSpPr>
            <p:cNvPr id="3" name="TextBox 3"/>
            <p:cNvSpPr txBox="1"/>
            <p:nvPr/>
          </p:nvSpPr>
          <p:spPr>
            <a:xfrm>
              <a:off x="50800" y="-2638870"/>
              <a:ext cx="13603473" cy="2438400"/>
            </a:xfrm>
            <a:prstGeom prst="rect">
              <a:avLst/>
            </a:prstGeom>
          </p:spPr>
          <p:txBody>
            <a:bodyPr lIns="0" tIns="0" rIns="0" bIns="0" rtlCol="0" anchor="t">
              <a:spAutoFit/>
            </a:bodyPr>
            <a:lstStyle/>
            <a:p>
              <a:pPr>
                <a:lnSpc>
                  <a:spcPts val="14399"/>
                </a:lnSpc>
              </a:pPr>
              <a:r>
                <a:rPr lang="en-US" sz="11999" dirty="0">
                  <a:solidFill>
                    <a:srgbClr val="0A2239"/>
                  </a:solidFill>
                  <a:latin typeface="Fira Sans Bold"/>
                </a:rPr>
                <a:t>MREC</a:t>
              </a:r>
            </a:p>
          </p:txBody>
        </p:sp>
        <p:sp>
          <p:nvSpPr>
            <p:cNvPr id="4" name="TextBox 4"/>
            <p:cNvSpPr txBox="1"/>
            <p:nvPr/>
          </p:nvSpPr>
          <p:spPr>
            <a:xfrm>
              <a:off x="50800" y="-98871"/>
              <a:ext cx="13603473" cy="805180"/>
            </a:xfrm>
            <a:prstGeom prst="rect">
              <a:avLst/>
            </a:prstGeom>
          </p:spPr>
          <p:txBody>
            <a:bodyPr lIns="0" tIns="0" rIns="0" bIns="0" rtlCol="0" anchor="t">
              <a:spAutoFit/>
            </a:bodyPr>
            <a:lstStyle/>
            <a:p>
              <a:pPr>
                <a:lnSpc>
                  <a:spcPts val="5039"/>
                </a:lnSpc>
              </a:pPr>
              <a:r>
                <a:rPr lang="en-US" sz="3599" dirty="0">
                  <a:solidFill>
                    <a:srgbClr val="0A2239"/>
                  </a:solidFill>
                  <a:latin typeface="Fira Sans Light"/>
                </a:rPr>
                <a:t>MISSISSIPPI REAL ESTATE COMMISSION</a:t>
              </a:r>
            </a:p>
          </p:txBody>
        </p:sp>
      </p:grpSp>
      <p:grpSp>
        <p:nvGrpSpPr>
          <p:cNvPr id="5" name="Group 5"/>
          <p:cNvGrpSpPr/>
          <p:nvPr/>
        </p:nvGrpSpPr>
        <p:grpSpPr>
          <a:xfrm>
            <a:off x="14328902" y="2317173"/>
            <a:ext cx="7321033" cy="6340049"/>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1B248"/>
            </a:solidFill>
          </p:spPr>
          <p:txBody>
            <a:bodyPr/>
            <a:lstStyle/>
            <a:p>
              <a:endParaRPr lang="en-US"/>
            </a:p>
          </p:txBody>
        </p:sp>
      </p:grpSp>
      <p:grpSp>
        <p:nvGrpSpPr>
          <p:cNvPr id="7" name="Group 7"/>
          <p:cNvGrpSpPr/>
          <p:nvPr/>
        </p:nvGrpSpPr>
        <p:grpSpPr>
          <a:xfrm>
            <a:off x="12122944" y="7035126"/>
            <a:ext cx="4970154" cy="4304177"/>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A2239"/>
            </a:solidFill>
          </p:spPr>
          <p:txBody>
            <a:bodyPr/>
            <a:lstStyle/>
            <a:p>
              <a:endParaRPr lang="en-US"/>
            </a:p>
          </p:txBody>
        </p:sp>
      </p:grpSp>
      <p:grpSp>
        <p:nvGrpSpPr>
          <p:cNvPr id="9" name="Group 9"/>
          <p:cNvGrpSpPr/>
          <p:nvPr/>
        </p:nvGrpSpPr>
        <p:grpSpPr>
          <a:xfrm>
            <a:off x="12336342" y="5954842"/>
            <a:ext cx="2271679" cy="1967285"/>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6BB7"/>
            </a:solidFill>
          </p:spPr>
          <p:txBody>
            <a:bodyPr/>
            <a:lstStyle/>
            <a:p>
              <a:endParaRPr lang="en-US"/>
            </a:p>
          </p:txBody>
        </p:sp>
      </p:grpSp>
      <p:grpSp>
        <p:nvGrpSpPr>
          <p:cNvPr id="11" name="Group 11"/>
          <p:cNvGrpSpPr/>
          <p:nvPr/>
        </p:nvGrpSpPr>
        <p:grpSpPr>
          <a:xfrm>
            <a:off x="13737770" y="373605"/>
            <a:ext cx="3799619" cy="3290488"/>
            <a:chOff x="0" y="0"/>
            <a:chExt cx="3619627" cy="3134614"/>
          </a:xfrm>
        </p:grpSpPr>
        <p:sp>
          <p:nvSpPr>
            <p:cNvPr id="12" name="Freeform 1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A2239"/>
            </a:solidFill>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BB7"/>
        </a:solidFill>
        <a:effectLst/>
      </p:bgPr>
    </p:bg>
    <p:spTree>
      <p:nvGrpSpPr>
        <p:cNvPr id="1" name=""/>
        <p:cNvGrpSpPr/>
        <p:nvPr/>
      </p:nvGrpSpPr>
      <p:grpSpPr>
        <a:xfrm>
          <a:off x="0" y="0"/>
          <a:ext cx="0" cy="0"/>
          <a:chOff x="0" y="0"/>
          <a:chExt cx="0" cy="0"/>
        </a:xfrm>
      </p:grpSpPr>
      <p:grpSp>
        <p:nvGrpSpPr>
          <p:cNvPr id="2" name="Group 2"/>
          <p:cNvGrpSpPr/>
          <p:nvPr/>
        </p:nvGrpSpPr>
        <p:grpSpPr>
          <a:xfrm>
            <a:off x="13585950" y="-517425"/>
            <a:ext cx="6210236" cy="537809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1B248"/>
            </a:solidFill>
          </p:spPr>
          <p:txBody>
            <a:bodyPr/>
            <a:lstStyle/>
            <a:p>
              <a:endParaRPr lang="en-US"/>
            </a:p>
          </p:txBody>
        </p:sp>
      </p:grpSp>
      <p:grpSp>
        <p:nvGrpSpPr>
          <p:cNvPr id="4" name="Group 4"/>
          <p:cNvGrpSpPr/>
          <p:nvPr/>
        </p:nvGrpSpPr>
        <p:grpSpPr>
          <a:xfrm>
            <a:off x="12009993" y="306851"/>
            <a:ext cx="3151914" cy="272957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A2239"/>
            </a:solidFill>
          </p:spPr>
          <p:txBody>
            <a:bodyPr/>
            <a:lstStyle/>
            <a:p>
              <a:endParaRPr lang="en-US"/>
            </a:p>
          </p:txBody>
        </p:sp>
      </p:grpSp>
      <p:sp>
        <p:nvSpPr>
          <p:cNvPr id="6" name="TextBox 6"/>
          <p:cNvSpPr txBox="1"/>
          <p:nvPr/>
        </p:nvSpPr>
        <p:spPr>
          <a:xfrm>
            <a:off x="470768" y="385762"/>
            <a:ext cx="15127502" cy="2571750"/>
          </a:xfrm>
          <a:prstGeom prst="rect">
            <a:avLst/>
          </a:prstGeom>
        </p:spPr>
        <p:txBody>
          <a:bodyPr lIns="0" tIns="0" rIns="0" bIns="0" rtlCol="0" anchor="t">
            <a:spAutoFit/>
          </a:bodyPr>
          <a:lstStyle/>
          <a:p>
            <a:pPr>
              <a:lnSpc>
                <a:spcPts val="10199"/>
              </a:lnSpc>
              <a:spcBef>
                <a:spcPct val="0"/>
              </a:spcBef>
            </a:pPr>
            <a:r>
              <a:rPr lang="en-US" sz="8499" spc="-84" dirty="0">
                <a:solidFill>
                  <a:srgbClr val="FFFFFF"/>
                </a:solidFill>
                <a:latin typeface="Fira Sans Medium"/>
              </a:rPr>
              <a:t>THE COMPLAINT PROCESS FOR LICENSEES: </a:t>
            </a:r>
          </a:p>
        </p:txBody>
      </p:sp>
      <p:sp>
        <p:nvSpPr>
          <p:cNvPr id="7" name="TextBox 7"/>
          <p:cNvSpPr txBox="1"/>
          <p:nvPr/>
        </p:nvSpPr>
        <p:spPr>
          <a:xfrm>
            <a:off x="1028700" y="4762500"/>
            <a:ext cx="7048500" cy="1970771"/>
          </a:xfrm>
          <a:prstGeom prst="rect">
            <a:avLst/>
          </a:prstGeom>
        </p:spPr>
        <p:txBody>
          <a:bodyPr wrap="square" lIns="0" tIns="0" rIns="0" bIns="0" rtlCol="0" anchor="t">
            <a:spAutoFit/>
          </a:bodyPr>
          <a:lstStyle/>
          <a:p>
            <a:pPr algn="ctr">
              <a:lnSpc>
                <a:spcPts val="7924"/>
              </a:lnSpc>
            </a:pPr>
            <a:r>
              <a:rPr lang="en-US" sz="5660" dirty="0">
                <a:solidFill>
                  <a:srgbClr val="FFFFFF"/>
                </a:solidFill>
                <a:latin typeface="Barlow Light"/>
              </a:rPr>
              <a:t>VISIT MREC.MS.GOV/FORMS</a:t>
            </a:r>
          </a:p>
        </p:txBody>
      </p:sp>
      <p:sp>
        <p:nvSpPr>
          <p:cNvPr id="8" name="TextBox 8"/>
          <p:cNvSpPr txBox="1"/>
          <p:nvPr/>
        </p:nvSpPr>
        <p:spPr>
          <a:xfrm>
            <a:off x="1073024" y="6651072"/>
            <a:ext cx="6972376" cy="2931187"/>
          </a:xfrm>
          <a:prstGeom prst="rect">
            <a:avLst/>
          </a:prstGeom>
        </p:spPr>
        <p:txBody>
          <a:bodyPr wrap="square" lIns="0" tIns="0" rIns="0" bIns="0" rtlCol="0" anchor="t">
            <a:spAutoFit/>
          </a:bodyPr>
          <a:lstStyle/>
          <a:p>
            <a:pPr algn="ctr">
              <a:lnSpc>
                <a:spcPts val="7924"/>
              </a:lnSpc>
            </a:pPr>
            <a:r>
              <a:rPr lang="en-US" sz="5660" dirty="0">
                <a:solidFill>
                  <a:srgbClr val="FFFFFF"/>
                </a:solidFill>
                <a:latin typeface="Barlow Light"/>
              </a:rPr>
              <a:t>AND FOLLOW THE STEPS to FILE A</a:t>
            </a:r>
          </a:p>
          <a:p>
            <a:pPr algn="ctr">
              <a:lnSpc>
                <a:spcPts val="7924"/>
              </a:lnSpc>
            </a:pPr>
            <a:r>
              <a:rPr lang="en-US" sz="5660" dirty="0">
                <a:solidFill>
                  <a:srgbClr val="FFFFFF"/>
                </a:solidFill>
                <a:latin typeface="Barlow Light"/>
              </a:rPr>
              <a:t>COMPLAINT.</a:t>
            </a:r>
          </a:p>
        </p:txBody>
      </p:sp>
      <p:sp>
        <p:nvSpPr>
          <p:cNvPr id="9" name="TextBox 9"/>
          <p:cNvSpPr txBox="1"/>
          <p:nvPr/>
        </p:nvSpPr>
        <p:spPr>
          <a:xfrm>
            <a:off x="680990" y="2875313"/>
            <a:ext cx="7743920" cy="1970771"/>
          </a:xfrm>
          <a:prstGeom prst="rect">
            <a:avLst/>
          </a:prstGeom>
        </p:spPr>
        <p:txBody>
          <a:bodyPr lIns="0" tIns="0" rIns="0" bIns="0" rtlCol="0" anchor="t">
            <a:spAutoFit/>
          </a:bodyPr>
          <a:lstStyle/>
          <a:p>
            <a:pPr algn="ctr">
              <a:lnSpc>
                <a:spcPts val="7924"/>
              </a:lnSpc>
            </a:pPr>
            <a:r>
              <a:rPr lang="en-US" sz="5660" dirty="0">
                <a:solidFill>
                  <a:srgbClr val="FFFFFF"/>
                </a:solidFill>
                <a:latin typeface="Barlow Light"/>
              </a:rPr>
              <a:t>DISCUSS WITH YOUR BROKER </a:t>
            </a:r>
          </a:p>
        </p:txBody>
      </p:sp>
      <p:sp>
        <p:nvSpPr>
          <p:cNvPr id="10" name="Freeform 10"/>
          <p:cNvSpPr/>
          <p:nvPr/>
        </p:nvSpPr>
        <p:spPr>
          <a:xfrm>
            <a:off x="9241666" y="1896655"/>
            <a:ext cx="8017634" cy="8004204"/>
          </a:xfrm>
          <a:custGeom>
            <a:avLst/>
            <a:gdLst/>
            <a:ahLst/>
            <a:cxnLst/>
            <a:rect l="l" t="t" r="r" b="b"/>
            <a:pathLst>
              <a:path w="8017634" h="8004204">
                <a:moveTo>
                  <a:pt x="0" y="0"/>
                </a:moveTo>
                <a:lnTo>
                  <a:pt x="8017634" y="0"/>
                </a:lnTo>
                <a:lnTo>
                  <a:pt x="8017634" y="8004204"/>
                </a:lnTo>
                <a:lnTo>
                  <a:pt x="0" y="800420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sp>
        <p:nvSpPr>
          <p:cNvPr id="2" name="TextBox 2"/>
          <p:cNvSpPr txBox="1"/>
          <p:nvPr/>
        </p:nvSpPr>
        <p:spPr>
          <a:xfrm>
            <a:off x="533400" y="1412418"/>
            <a:ext cx="6758420" cy="1593385"/>
          </a:xfrm>
          <a:prstGeom prst="rect">
            <a:avLst/>
          </a:prstGeom>
        </p:spPr>
        <p:txBody>
          <a:bodyPr wrap="square" lIns="0" tIns="0" rIns="0" bIns="0" rtlCol="0" anchor="t">
            <a:spAutoFit/>
          </a:bodyPr>
          <a:lstStyle/>
          <a:p>
            <a:pPr marL="669289" lvl="1" indent="-334645">
              <a:lnSpc>
                <a:spcPts val="3099"/>
              </a:lnSpc>
              <a:buFont typeface="Arial"/>
              <a:buChar char="•"/>
            </a:pPr>
            <a:r>
              <a:rPr lang="en-US" sz="3099" dirty="0">
                <a:solidFill>
                  <a:srgbClr val="0A2239"/>
                </a:solidFill>
                <a:latin typeface="Open Sans Bold"/>
              </a:rPr>
              <a:t>MREC RECIVES THE  COMPLAINT AND NOTIFIES ALL AGENTS AND BROKERS INVOLVED.</a:t>
            </a:r>
          </a:p>
        </p:txBody>
      </p:sp>
      <p:grpSp>
        <p:nvGrpSpPr>
          <p:cNvPr id="3" name="Group 3"/>
          <p:cNvGrpSpPr/>
          <p:nvPr/>
        </p:nvGrpSpPr>
        <p:grpSpPr>
          <a:xfrm>
            <a:off x="13660090" y="-135282"/>
            <a:ext cx="4201515" cy="3638531"/>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6BB7"/>
            </a:solidFill>
          </p:spPr>
          <p:txBody>
            <a:bodyPr/>
            <a:lstStyle/>
            <a:p>
              <a:endParaRPr lang="en-US"/>
            </a:p>
          </p:txBody>
        </p:sp>
      </p:grpSp>
      <p:grpSp>
        <p:nvGrpSpPr>
          <p:cNvPr id="5" name="Group 5"/>
          <p:cNvGrpSpPr/>
          <p:nvPr/>
        </p:nvGrpSpPr>
        <p:grpSpPr>
          <a:xfrm>
            <a:off x="7806817" y="2898625"/>
            <a:ext cx="11501537" cy="7897666"/>
            <a:chOff x="0" y="0"/>
            <a:chExt cx="15335382" cy="10530221"/>
          </a:xfrm>
        </p:grpSpPr>
        <p:pic>
          <p:nvPicPr>
            <p:cNvPr id="6" name="Picture 6"/>
            <p:cNvPicPr>
              <a:picLocks noChangeAspect="1"/>
            </p:cNvPicPr>
            <p:nvPr/>
          </p:nvPicPr>
          <p:blipFill>
            <a:blip r:embed="rId3"/>
            <a:srcRect l="1486" r="1486"/>
            <a:stretch>
              <a:fillRect/>
            </a:stretch>
          </p:blipFill>
          <p:spPr>
            <a:xfrm>
              <a:off x="0" y="0"/>
              <a:ext cx="15335382" cy="10530221"/>
            </a:xfrm>
            <a:prstGeom prst="rect">
              <a:avLst/>
            </a:prstGeom>
          </p:spPr>
        </p:pic>
      </p:grpSp>
      <p:grpSp>
        <p:nvGrpSpPr>
          <p:cNvPr id="7" name="Group 7"/>
          <p:cNvGrpSpPr/>
          <p:nvPr/>
        </p:nvGrpSpPr>
        <p:grpSpPr>
          <a:xfrm>
            <a:off x="13243939" y="-956153"/>
            <a:ext cx="2481390" cy="2148895"/>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1B248"/>
            </a:solidFill>
          </p:spPr>
          <p:txBody>
            <a:bodyPr/>
            <a:lstStyle/>
            <a:p>
              <a:endParaRPr lang="en-US"/>
            </a:p>
          </p:txBody>
        </p:sp>
      </p:grpSp>
      <p:sp>
        <p:nvSpPr>
          <p:cNvPr id="9" name="TextBox 9"/>
          <p:cNvSpPr txBox="1"/>
          <p:nvPr/>
        </p:nvSpPr>
        <p:spPr>
          <a:xfrm>
            <a:off x="1219200" y="511702"/>
            <a:ext cx="16250588" cy="623540"/>
          </a:xfrm>
          <a:prstGeom prst="rect">
            <a:avLst/>
          </a:prstGeom>
        </p:spPr>
        <p:txBody>
          <a:bodyPr lIns="0" tIns="0" rIns="0" bIns="0" rtlCol="0" anchor="t">
            <a:spAutoFit/>
          </a:bodyPr>
          <a:lstStyle/>
          <a:p>
            <a:pPr>
              <a:lnSpc>
                <a:spcPts val="4673"/>
              </a:lnSpc>
            </a:pPr>
            <a:r>
              <a:rPr lang="en-US" sz="4673" dirty="0">
                <a:solidFill>
                  <a:srgbClr val="0A2239"/>
                </a:solidFill>
                <a:latin typeface="Open Sans Bold Bold"/>
              </a:rPr>
              <a:t>WHAT TO DO IF A COMPLAINT IS FILED AGAINST YOU: </a:t>
            </a:r>
          </a:p>
        </p:txBody>
      </p:sp>
      <p:grpSp>
        <p:nvGrpSpPr>
          <p:cNvPr id="10" name="Group 10"/>
          <p:cNvGrpSpPr/>
          <p:nvPr/>
        </p:nvGrpSpPr>
        <p:grpSpPr>
          <a:xfrm>
            <a:off x="16799111" y="2687862"/>
            <a:ext cx="2977778" cy="2578770"/>
            <a:chOff x="0" y="0"/>
            <a:chExt cx="3619627" cy="3134614"/>
          </a:xfrm>
        </p:grpSpPr>
        <p:sp>
          <p:nvSpPr>
            <p:cNvPr id="11" name="Freeform 11"/>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A2239"/>
            </a:solidFill>
          </p:spPr>
          <p:txBody>
            <a:bodyPr/>
            <a:lstStyle/>
            <a:p>
              <a:endParaRPr lang="en-US"/>
            </a:p>
          </p:txBody>
        </p:sp>
      </p:grpSp>
      <p:sp>
        <p:nvSpPr>
          <p:cNvPr id="12" name="TextBox 12"/>
          <p:cNvSpPr txBox="1"/>
          <p:nvPr/>
        </p:nvSpPr>
        <p:spPr>
          <a:xfrm>
            <a:off x="532200" y="3282979"/>
            <a:ext cx="6758420" cy="2344975"/>
          </a:xfrm>
          <a:prstGeom prst="rect">
            <a:avLst/>
          </a:prstGeom>
        </p:spPr>
        <p:txBody>
          <a:bodyPr lIns="0" tIns="0" rIns="0" bIns="0" rtlCol="0" anchor="t">
            <a:spAutoFit/>
          </a:bodyPr>
          <a:lstStyle/>
          <a:p>
            <a:pPr marL="669289" lvl="1" indent="-334645">
              <a:lnSpc>
                <a:spcPts val="3099"/>
              </a:lnSpc>
              <a:buFont typeface="Arial"/>
              <a:buChar char="•"/>
            </a:pPr>
            <a:r>
              <a:rPr lang="en-US" sz="3099" dirty="0">
                <a:solidFill>
                  <a:srgbClr val="0A2239"/>
                </a:solidFill>
                <a:latin typeface="Open Sans Bold"/>
              </a:rPr>
              <a:t>ALL AGENTS AND BROKERS MUST RESPOND TO THE COMPLAINT WITH A WRITTEN STATEMENT AND ANY AND ALL DOCUMENTATION WITHIN 10 DAYS.</a:t>
            </a:r>
          </a:p>
        </p:txBody>
      </p:sp>
      <p:sp>
        <p:nvSpPr>
          <p:cNvPr id="13" name="TextBox 13"/>
          <p:cNvSpPr txBox="1"/>
          <p:nvPr/>
        </p:nvSpPr>
        <p:spPr>
          <a:xfrm>
            <a:off x="532200" y="5868699"/>
            <a:ext cx="6601844" cy="3906599"/>
          </a:xfrm>
          <a:prstGeom prst="rect">
            <a:avLst/>
          </a:prstGeom>
        </p:spPr>
        <p:txBody>
          <a:bodyPr lIns="0" tIns="0" rIns="0" bIns="0" rtlCol="0" anchor="t">
            <a:spAutoFit/>
          </a:bodyPr>
          <a:lstStyle/>
          <a:p>
            <a:pPr marL="669289" lvl="1" indent="-334645">
              <a:lnSpc>
                <a:spcPts val="3099"/>
              </a:lnSpc>
              <a:buFont typeface="Arial"/>
              <a:buChar char="•"/>
            </a:pPr>
            <a:r>
              <a:rPr lang="en-US" sz="3099" dirty="0">
                <a:solidFill>
                  <a:srgbClr val="0A2239"/>
                </a:solidFill>
                <a:latin typeface="Open Sans Bold"/>
              </a:rPr>
              <a:t>AFTER REVIEWING THE INFORMATION, AND CONDUCTING AN INVESTIGATION, MREC INVESTIGATOR WILL ISSUE AN EXECUTIVE SUMMARY.</a:t>
            </a:r>
          </a:p>
          <a:p>
            <a:pPr>
              <a:lnSpc>
                <a:spcPts val="3099"/>
              </a:lnSpc>
            </a:pPr>
            <a:endParaRPr lang="en-US" sz="3099" dirty="0">
              <a:solidFill>
                <a:srgbClr val="0A2239"/>
              </a:solidFill>
              <a:latin typeface="Open Sans Bold"/>
            </a:endParaRPr>
          </a:p>
          <a:p>
            <a:pPr marL="669289" lvl="1" indent="-334645">
              <a:lnSpc>
                <a:spcPts val="3099"/>
              </a:lnSpc>
              <a:buFont typeface="Arial"/>
              <a:buChar char="•"/>
            </a:pPr>
            <a:r>
              <a:rPr lang="en-US" sz="3099" dirty="0">
                <a:solidFill>
                  <a:srgbClr val="0A2239"/>
                </a:solidFill>
                <a:latin typeface="Open Sans Bold"/>
              </a:rPr>
              <a:t>THE LICENSEE MAY BE OFFERED AN AGREED ORDER IN LIEU OF A HEARING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p:nvPr/>
        </p:nvGrpSpPr>
        <p:grpSpPr>
          <a:xfrm>
            <a:off x="13971907" y="131418"/>
            <a:ext cx="4201515" cy="3638531"/>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A2239"/>
            </a:solidFill>
          </p:spPr>
          <p:txBody>
            <a:bodyPr/>
            <a:lstStyle/>
            <a:p>
              <a:endParaRPr lang="en-US"/>
            </a:p>
          </p:txBody>
        </p:sp>
      </p:grpSp>
      <p:grpSp>
        <p:nvGrpSpPr>
          <p:cNvPr id="4" name="Group 4"/>
          <p:cNvGrpSpPr/>
          <p:nvPr/>
        </p:nvGrpSpPr>
        <p:grpSpPr>
          <a:xfrm>
            <a:off x="13216023" y="-782361"/>
            <a:ext cx="2481390" cy="2148895"/>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6BB7"/>
            </a:solidFill>
          </p:spPr>
          <p:txBody>
            <a:bodyPr/>
            <a:lstStyle/>
            <a:p>
              <a:endParaRPr lang="en-US"/>
            </a:p>
          </p:txBody>
        </p:sp>
      </p:grpSp>
      <p:grpSp>
        <p:nvGrpSpPr>
          <p:cNvPr id="6" name="Group 6"/>
          <p:cNvGrpSpPr/>
          <p:nvPr/>
        </p:nvGrpSpPr>
        <p:grpSpPr>
          <a:xfrm>
            <a:off x="17110928" y="2954562"/>
            <a:ext cx="2977778" cy="2578770"/>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1B248"/>
            </a:solidFill>
          </p:spPr>
          <p:txBody>
            <a:bodyPr/>
            <a:lstStyle/>
            <a:p>
              <a:endParaRPr lang="en-US"/>
            </a:p>
          </p:txBody>
        </p:sp>
      </p:grpSp>
      <p:sp>
        <p:nvSpPr>
          <p:cNvPr id="8" name="Freeform 8"/>
          <p:cNvSpPr/>
          <p:nvPr/>
        </p:nvSpPr>
        <p:spPr>
          <a:xfrm>
            <a:off x="12876291" y="5581663"/>
            <a:ext cx="5031749" cy="4152812"/>
          </a:xfrm>
          <a:custGeom>
            <a:avLst/>
            <a:gdLst/>
            <a:ahLst/>
            <a:cxnLst/>
            <a:rect l="l" t="t" r="r" b="b"/>
            <a:pathLst>
              <a:path w="5031749" h="4152812">
                <a:moveTo>
                  <a:pt x="0" y="0"/>
                </a:moveTo>
                <a:lnTo>
                  <a:pt x="5031749" y="0"/>
                </a:lnTo>
                <a:lnTo>
                  <a:pt x="5031749" y="4152812"/>
                </a:lnTo>
                <a:lnTo>
                  <a:pt x="0" y="4152812"/>
                </a:lnTo>
                <a:lnTo>
                  <a:pt x="0" y="0"/>
                </a:lnTo>
                <a:close/>
              </a:path>
            </a:pathLst>
          </a:custGeom>
          <a:blipFill>
            <a:blip r:embed="rId3"/>
            <a:stretch>
              <a:fillRect l="-23643"/>
            </a:stretch>
          </a:blipFill>
        </p:spPr>
        <p:txBody>
          <a:bodyPr/>
          <a:lstStyle/>
          <a:p>
            <a:endParaRPr lang="en-US"/>
          </a:p>
        </p:txBody>
      </p:sp>
      <p:sp>
        <p:nvSpPr>
          <p:cNvPr id="9" name="TextBox 9"/>
          <p:cNvSpPr txBox="1"/>
          <p:nvPr/>
        </p:nvSpPr>
        <p:spPr>
          <a:xfrm>
            <a:off x="1028700" y="511825"/>
            <a:ext cx="14546762" cy="765780"/>
          </a:xfrm>
          <a:prstGeom prst="rect">
            <a:avLst/>
          </a:prstGeom>
        </p:spPr>
        <p:txBody>
          <a:bodyPr lIns="0" tIns="0" rIns="0" bIns="0" rtlCol="0" anchor="t">
            <a:spAutoFit/>
          </a:bodyPr>
          <a:lstStyle/>
          <a:p>
            <a:pPr>
              <a:lnSpc>
                <a:spcPts val="5773"/>
              </a:lnSpc>
            </a:pPr>
            <a:r>
              <a:rPr lang="en-US" sz="5773">
                <a:solidFill>
                  <a:srgbClr val="0A2239"/>
                </a:solidFill>
                <a:latin typeface="Open Sans Bold Bold"/>
              </a:rPr>
              <a:t>IF A VIOLATION IS FOUND</a:t>
            </a:r>
          </a:p>
        </p:txBody>
      </p:sp>
      <p:sp>
        <p:nvSpPr>
          <p:cNvPr id="10" name="TextBox 10"/>
          <p:cNvSpPr txBox="1"/>
          <p:nvPr/>
        </p:nvSpPr>
        <p:spPr>
          <a:xfrm>
            <a:off x="1028700" y="1744329"/>
            <a:ext cx="11156150" cy="1336675"/>
          </a:xfrm>
          <a:prstGeom prst="rect">
            <a:avLst/>
          </a:prstGeom>
        </p:spPr>
        <p:txBody>
          <a:bodyPr lIns="0" tIns="0" rIns="0" bIns="0" rtlCol="0" anchor="t">
            <a:spAutoFit/>
          </a:bodyPr>
          <a:lstStyle/>
          <a:p>
            <a:pPr>
              <a:lnSpc>
                <a:spcPts val="3500"/>
              </a:lnSpc>
            </a:pPr>
            <a:r>
              <a:rPr lang="en-US" sz="3500">
                <a:solidFill>
                  <a:srgbClr val="0A2239"/>
                </a:solidFill>
                <a:latin typeface="Open Sans Bold"/>
              </a:rPr>
              <a:t>SHOULD THERE BE A NEED FOR A HEARING THERE ARE TWO PLACES A HEARING CAN BE HELD AND THE BROKER HAS THE RIGHT TO CHOOSE. </a:t>
            </a:r>
          </a:p>
        </p:txBody>
      </p:sp>
      <p:sp>
        <p:nvSpPr>
          <p:cNvPr id="11" name="TextBox 11"/>
          <p:cNvSpPr txBox="1"/>
          <p:nvPr/>
        </p:nvSpPr>
        <p:spPr>
          <a:xfrm>
            <a:off x="1754204" y="3512789"/>
            <a:ext cx="11461819" cy="460375"/>
          </a:xfrm>
          <a:prstGeom prst="rect">
            <a:avLst/>
          </a:prstGeom>
        </p:spPr>
        <p:txBody>
          <a:bodyPr lIns="0" tIns="0" rIns="0" bIns="0" rtlCol="0" anchor="t">
            <a:spAutoFit/>
          </a:bodyPr>
          <a:lstStyle/>
          <a:p>
            <a:pPr marL="755651" lvl="1" indent="-377825">
              <a:lnSpc>
                <a:spcPts val="3500"/>
              </a:lnSpc>
              <a:buFont typeface="Arial"/>
              <a:buChar char="•"/>
            </a:pPr>
            <a:r>
              <a:rPr lang="en-US" sz="3500">
                <a:solidFill>
                  <a:srgbClr val="0A2239"/>
                </a:solidFill>
                <a:latin typeface="Open Sans Bold"/>
              </a:rPr>
              <a:t>MREC COMMISSION HEARING PANEL </a:t>
            </a:r>
          </a:p>
        </p:txBody>
      </p:sp>
      <p:sp>
        <p:nvSpPr>
          <p:cNvPr id="12" name="TextBox 12"/>
          <p:cNvSpPr txBox="1"/>
          <p:nvPr/>
        </p:nvSpPr>
        <p:spPr>
          <a:xfrm>
            <a:off x="1414472" y="6207296"/>
            <a:ext cx="12141284" cy="898525"/>
          </a:xfrm>
          <a:prstGeom prst="rect">
            <a:avLst/>
          </a:prstGeom>
        </p:spPr>
        <p:txBody>
          <a:bodyPr lIns="0" tIns="0" rIns="0" bIns="0" rtlCol="0" anchor="t">
            <a:spAutoFit/>
          </a:bodyPr>
          <a:lstStyle/>
          <a:p>
            <a:pPr marL="755651" lvl="1" indent="-377825">
              <a:lnSpc>
                <a:spcPts val="3500"/>
              </a:lnSpc>
              <a:buFont typeface="Arial"/>
              <a:buChar char="•"/>
            </a:pPr>
            <a:r>
              <a:rPr lang="en-US" sz="3500">
                <a:solidFill>
                  <a:srgbClr val="0A2239"/>
                </a:solidFill>
                <a:latin typeface="Open Sans Bold"/>
              </a:rPr>
              <a:t>ADMINISTRATIVE HEARING OFFICER OPTION</a:t>
            </a:r>
          </a:p>
          <a:p>
            <a:pPr>
              <a:lnSpc>
                <a:spcPts val="3500"/>
              </a:lnSpc>
            </a:pPr>
            <a:r>
              <a:rPr lang="en-US" sz="3500">
                <a:solidFill>
                  <a:srgbClr val="0A2239"/>
                </a:solidFill>
                <a:latin typeface="Open Sans Bold"/>
              </a:rPr>
              <a:t>      </a:t>
            </a:r>
            <a:r>
              <a:rPr lang="en-US" sz="3500">
                <a:solidFill>
                  <a:srgbClr val="21B248"/>
                </a:solidFill>
                <a:latin typeface="Open Sans Bold"/>
              </a:rPr>
              <a:t>NEW OPTION AS OF JULY 2022</a:t>
            </a:r>
          </a:p>
        </p:txBody>
      </p:sp>
      <p:sp>
        <p:nvSpPr>
          <p:cNvPr id="13" name="TextBox 13"/>
          <p:cNvSpPr txBox="1"/>
          <p:nvPr/>
        </p:nvSpPr>
        <p:spPr>
          <a:xfrm>
            <a:off x="2745704" y="4310622"/>
            <a:ext cx="6398296" cy="1336675"/>
          </a:xfrm>
          <a:prstGeom prst="rect">
            <a:avLst/>
          </a:prstGeom>
        </p:spPr>
        <p:txBody>
          <a:bodyPr lIns="0" tIns="0" rIns="0" bIns="0" rtlCol="0" anchor="t">
            <a:spAutoFit/>
          </a:bodyPr>
          <a:lstStyle/>
          <a:p>
            <a:pPr>
              <a:lnSpc>
                <a:spcPts val="3500"/>
              </a:lnSpc>
            </a:pPr>
            <a:r>
              <a:rPr lang="en-US" sz="3500">
                <a:solidFill>
                  <a:srgbClr val="0A2239"/>
                </a:solidFill>
                <a:latin typeface="Open Sans"/>
              </a:rPr>
              <a:t>WITH COMMISSIONERS, ADMINISTRATORS AND MREC ATTORNEY(S). </a:t>
            </a:r>
          </a:p>
        </p:txBody>
      </p:sp>
      <p:sp>
        <p:nvSpPr>
          <p:cNvPr id="14" name="TextBox 14"/>
          <p:cNvSpPr txBox="1"/>
          <p:nvPr/>
        </p:nvSpPr>
        <p:spPr>
          <a:xfrm>
            <a:off x="2745704" y="7439196"/>
            <a:ext cx="6398296" cy="1336496"/>
          </a:xfrm>
          <a:prstGeom prst="rect">
            <a:avLst/>
          </a:prstGeom>
        </p:spPr>
        <p:txBody>
          <a:bodyPr lIns="0" tIns="0" rIns="0" bIns="0" rtlCol="0" anchor="t">
            <a:spAutoFit/>
          </a:bodyPr>
          <a:lstStyle/>
          <a:p>
            <a:pPr>
              <a:lnSpc>
                <a:spcPts val="3500"/>
              </a:lnSpc>
            </a:pPr>
            <a:r>
              <a:rPr lang="en-US" sz="3500">
                <a:solidFill>
                  <a:srgbClr val="0A2239"/>
                </a:solidFill>
                <a:latin typeface="Open Sans"/>
              </a:rPr>
              <a:t>ATTORNEY GENERAL'S OFFICE WILL ASSIGN ATTORNEYS FOR OVERSEEING THE HEARING. </a:t>
            </a:r>
          </a:p>
        </p:txBody>
      </p:sp>
      <p:sp>
        <p:nvSpPr>
          <p:cNvPr id="15" name="TextBox 15"/>
          <p:cNvSpPr txBox="1"/>
          <p:nvPr/>
        </p:nvSpPr>
        <p:spPr>
          <a:xfrm>
            <a:off x="521166" y="9109246"/>
            <a:ext cx="11903186" cy="898406"/>
          </a:xfrm>
          <a:prstGeom prst="rect">
            <a:avLst/>
          </a:prstGeom>
        </p:spPr>
        <p:txBody>
          <a:bodyPr lIns="0" tIns="0" rIns="0" bIns="0" rtlCol="0" anchor="t">
            <a:spAutoFit/>
          </a:bodyPr>
          <a:lstStyle/>
          <a:p>
            <a:pPr>
              <a:lnSpc>
                <a:spcPts val="3500"/>
              </a:lnSpc>
            </a:pPr>
            <a:r>
              <a:rPr lang="en-US" sz="3500">
                <a:solidFill>
                  <a:srgbClr val="0A2239"/>
                </a:solidFill>
                <a:latin typeface="Open Sans"/>
              </a:rPr>
              <a:t>LICENSEES HAVE THE RIGHT TO HAVE AN ATTORNEY REPRESENT AND ACCOMPANY THEM AT ANY HEARINGS.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4941038" y="0"/>
            <a:ext cx="4201515" cy="3638531"/>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1B248"/>
            </a:solidFill>
          </p:spPr>
          <p:txBody>
            <a:bodyPr/>
            <a:lstStyle/>
            <a:p>
              <a:endParaRPr lang="en-US"/>
            </a:p>
          </p:txBody>
        </p:sp>
      </p:grpSp>
      <p:grpSp>
        <p:nvGrpSpPr>
          <p:cNvPr id="4" name="Group 4"/>
          <p:cNvGrpSpPr/>
          <p:nvPr/>
        </p:nvGrpSpPr>
        <p:grpSpPr>
          <a:xfrm>
            <a:off x="775378" y="2276641"/>
            <a:ext cx="8887810" cy="6776173"/>
            <a:chOff x="0" y="0"/>
            <a:chExt cx="11850414" cy="9034897"/>
          </a:xfrm>
        </p:grpSpPr>
        <p:pic>
          <p:nvPicPr>
            <p:cNvPr id="5" name="Picture 5"/>
            <p:cNvPicPr>
              <a:picLocks noChangeAspect="1"/>
            </p:cNvPicPr>
            <p:nvPr/>
          </p:nvPicPr>
          <p:blipFill>
            <a:blip r:embed="rId3"/>
            <a:srcRect l="6306" r="6306"/>
            <a:stretch>
              <a:fillRect/>
            </a:stretch>
          </p:blipFill>
          <p:spPr>
            <a:xfrm>
              <a:off x="0" y="0"/>
              <a:ext cx="11850414" cy="9034897"/>
            </a:xfrm>
            <a:prstGeom prst="rect">
              <a:avLst/>
            </a:prstGeom>
          </p:spPr>
        </p:pic>
      </p:grpSp>
      <p:grpSp>
        <p:nvGrpSpPr>
          <p:cNvPr id="6" name="Group 6"/>
          <p:cNvGrpSpPr/>
          <p:nvPr/>
        </p:nvGrpSpPr>
        <p:grpSpPr>
          <a:xfrm>
            <a:off x="12926832" y="-455986"/>
            <a:ext cx="2481390" cy="2148895"/>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A2239"/>
            </a:solidFill>
          </p:spPr>
          <p:txBody>
            <a:bodyPr/>
            <a:lstStyle/>
            <a:p>
              <a:endParaRPr lang="en-US"/>
            </a:p>
          </p:txBody>
        </p:sp>
      </p:grpSp>
      <p:grpSp>
        <p:nvGrpSpPr>
          <p:cNvPr id="8" name="Group 8"/>
          <p:cNvGrpSpPr/>
          <p:nvPr/>
        </p:nvGrpSpPr>
        <p:grpSpPr>
          <a:xfrm>
            <a:off x="13919333" y="2206219"/>
            <a:ext cx="2977778" cy="2578770"/>
            <a:chOff x="-736513" y="-335379"/>
            <a:chExt cx="3619627" cy="3134614"/>
          </a:xfrm>
        </p:grpSpPr>
        <p:sp>
          <p:nvSpPr>
            <p:cNvPr id="9" name="Freeform 9"/>
            <p:cNvSpPr/>
            <p:nvPr/>
          </p:nvSpPr>
          <p:spPr>
            <a:xfrm>
              <a:off x="-736513" y="-335379"/>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6BB7"/>
            </a:solidFill>
          </p:spPr>
          <p:txBody>
            <a:bodyPr/>
            <a:lstStyle/>
            <a:p>
              <a:endParaRPr lang="en-US"/>
            </a:p>
          </p:txBody>
        </p:sp>
      </p:grpSp>
      <p:sp>
        <p:nvSpPr>
          <p:cNvPr id="10" name="TextBox 10"/>
          <p:cNvSpPr txBox="1"/>
          <p:nvPr/>
        </p:nvSpPr>
        <p:spPr>
          <a:xfrm>
            <a:off x="256190" y="1114425"/>
            <a:ext cx="12670643" cy="578484"/>
          </a:xfrm>
          <a:prstGeom prst="rect">
            <a:avLst/>
          </a:prstGeom>
        </p:spPr>
        <p:txBody>
          <a:bodyPr lIns="0" tIns="0" rIns="0" bIns="0" rtlCol="0" anchor="t">
            <a:spAutoFit/>
          </a:bodyPr>
          <a:lstStyle/>
          <a:p>
            <a:pPr>
              <a:lnSpc>
                <a:spcPts val="4399"/>
              </a:lnSpc>
            </a:pPr>
            <a:r>
              <a:rPr lang="en-US" sz="4399">
                <a:solidFill>
                  <a:srgbClr val="0A2239"/>
                </a:solidFill>
                <a:latin typeface="Open Sans Bold Bold"/>
              </a:rPr>
              <a:t>ADMINISTRATIVE HEARING OFFICER OPTION </a:t>
            </a:r>
          </a:p>
        </p:txBody>
      </p:sp>
      <p:sp>
        <p:nvSpPr>
          <p:cNvPr id="11" name="TextBox 11"/>
          <p:cNvSpPr txBox="1"/>
          <p:nvPr/>
        </p:nvSpPr>
        <p:spPr>
          <a:xfrm>
            <a:off x="10672899" y="5208942"/>
            <a:ext cx="6398296" cy="3089275"/>
          </a:xfrm>
          <a:prstGeom prst="rect">
            <a:avLst/>
          </a:prstGeom>
        </p:spPr>
        <p:txBody>
          <a:bodyPr lIns="0" tIns="0" rIns="0" bIns="0" rtlCol="0" anchor="t">
            <a:spAutoFit/>
          </a:bodyPr>
          <a:lstStyle/>
          <a:p>
            <a:pPr>
              <a:lnSpc>
                <a:spcPts val="3500"/>
              </a:lnSpc>
            </a:pPr>
            <a:r>
              <a:rPr lang="en-US" sz="3500" dirty="0">
                <a:solidFill>
                  <a:srgbClr val="0A2239"/>
                </a:solidFill>
                <a:latin typeface="Open Sans"/>
              </a:rPr>
              <a:t>UNDER THIS OPTION THE ADMINISTRATIVE HEARING OFFICER HAS THE SAME POWER AS THE REAL ESTATE COMMISSION HEARING PANEL IN REGARD TO THE OUTCOME OF THE HEARING.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4941038" y="0"/>
            <a:ext cx="4201515" cy="3638531"/>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1B248"/>
            </a:solidFill>
          </p:spPr>
          <p:txBody>
            <a:bodyPr/>
            <a:lstStyle/>
            <a:p>
              <a:endParaRPr lang="en-US"/>
            </a:p>
          </p:txBody>
        </p:sp>
      </p:grpSp>
      <p:grpSp>
        <p:nvGrpSpPr>
          <p:cNvPr id="6" name="Group 6"/>
          <p:cNvGrpSpPr/>
          <p:nvPr/>
        </p:nvGrpSpPr>
        <p:grpSpPr>
          <a:xfrm>
            <a:off x="12926832" y="-455986"/>
            <a:ext cx="2481390" cy="2148895"/>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A2239"/>
            </a:solidFill>
          </p:spPr>
          <p:txBody>
            <a:bodyPr/>
            <a:lstStyle/>
            <a:p>
              <a:endParaRPr lang="en-US"/>
            </a:p>
          </p:txBody>
        </p:sp>
      </p:grpSp>
      <p:grpSp>
        <p:nvGrpSpPr>
          <p:cNvPr id="8" name="Group 8"/>
          <p:cNvGrpSpPr/>
          <p:nvPr/>
        </p:nvGrpSpPr>
        <p:grpSpPr>
          <a:xfrm>
            <a:off x="13919333" y="2206219"/>
            <a:ext cx="2977778" cy="2578770"/>
            <a:chOff x="-736513" y="-335379"/>
            <a:chExt cx="3619627" cy="3134614"/>
          </a:xfrm>
        </p:grpSpPr>
        <p:sp>
          <p:nvSpPr>
            <p:cNvPr id="9" name="Freeform 9"/>
            <p:cNvSpPr/>
            <p:nvPr/>
          </p:nvSpPr>
          <p:spPr>
            <a:xfrm>
              <a:off x="-736513" y="-335379"/>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6BB7"/>
            </a:solidFill>
          </p:spPr>
          <p:txBody>
            <a:bodyPr/>
            <a:lstStyle/>
            <a:p>
              <a:endParaRPr lang="en-US"/>
            </a:p>
          </p:txBody>
        </p:sp>
      </p:grpSp>
      <p:sp>
        <p:nvSpPr>
          <p:cNvPr id="11" name="TextBox 11"/>
          <p:cNvSpPr txBox="1"/>
          <p:nvPr/>
        </p:nvSpPr>
        <p:spPr>
          <a:xfrm>
            <a:off x="1295400" y="2219719"/>
            <a:ext cx="10591800" cy="5389745"/>
          </a:xfrm>
          <a:prstGeom prst="rect">
            <a:avLst/>
          </a:prstGeom>
        </p:spPr>
        <p:txBody>
          <a:bodyPr wrap="square" lIns="0" tIns="0" rIns="0" bIns="0" rtlCol="0" anchor="t">
            <a:spAutoFit/>
          </a:bodyPr>
          <a:lstStyle/>
          <a:p>
            <a:pPr>
              <a:lnSpc>
                <a:spcPts val="3500"/>
              </a:lnSpc>
            </a:pPr>
            <a:r>
              <a:rPr lang="en-US" sz="3500" dirty="0">
                <a:solidFill>
                  <a:srgbClr val="0A2239"/>
                </a:solidFill>
                <a:latin typeface="Open Sans"/>
              </a:rPr>
              <a:t>By state statute, MREC has the authority to oversee real estate and home inspector licensees in Mississippi. </a:t>
            </a:r>
          </a:p>
          <a:p>
            <a:pPr>
              <a:lnSpc>
                <a:spcPts val="3500"/>
              </a:lnSpc>
            </a:pPr>
            <a:endParaRPr lang="en-US" sz="3500" dirty="0">
              <a:solidFill>
                <a:srgbClr val="0A2239"/>
              </a:solidFill>
              <a:latin typeface="Open Sans"/>
            </a:endParaRPr>
          </a:p>
          <a:p>
            <a:pPr>
              <a:lnSpc>
                <a:spcPts val="3500"/>
              </a:lnSpc>
            </a:pPr>
            <a:r>
              <a:rPr lang="en-US" sz="3500" dirty="0">
                <a:solidFill>
                  <a:srgbClr val="0A2239"/>
                </a:solidFill>
                <a:latin typeface="Open Sans"/>
              </a:rPr>
              <a:t>Your attention to state law and MREC Rules &amp; Regulations can keep you in compliance and help you care for your clients ethically and responsibly. </a:t>
            </a:r>
          </a:p>
          <a:p>
            <a:pPr>
              <a:lnSpc>
                <a:spcPts val="3500"/>
              </a:lnSpc>
            </a:pPr>
            <a:endParaRPr lang="en-US" sz="3500" dirty="0">
              <a:solidFill>
                <a:srgbClr val="0A2239"/>
              </a:solidFill>
              <a:latin typeface="Open Sans"/>
            </a:endParaRPr>
          </a:p>
          <a:p>
            <a:pPr>
              <a:lnSpc>
                <a:spcPts val="3500"/>
              </a:lnSpc>
            </a:pPr>
            <a:r>
              <a:rPr lang="en-US" sz="3500" dirty="0">
                <a:solidFill>
                  <a:srgbClr val="0A2239"/>
                </a:solidFill>
                <a:latin typeface="Open Sans"/>
              </a:rPr>
              <a:t>You may find current State Law, Rules &amp; Regulations here:</a:t>
            </a:r>
          </a:p>
          <a:p>
            <a:pPr>
              <a:lnSpc>
                <a:spcPts val="3500"/>
              </a:lnSpc>
            </a:pPr>
            <a:endParaRPr lang="en-US" sz="3500" dirty="0">
              <a:solidFill>
                <a:srgbClr val="0A2239"/>
              </a:solidFill>
              <a:latin typeface="Open Sans"/>
            </a:endParaRPr>
          </a:p>
          <a:p>
            <a:pPr>
              <a:lnSpc>
                <a:spcPts val="3500"/>
              </a:lnSpc>
            </a:pPr>
            <a:r>
              <a:rPr lang="en-US" sz="3500" b="1" dirty="0">
                <a:solidFill>
                  <a:srgbClr val="0A2239"/>
                </a:solidFill>
                <a:latin typeface="Open Sans"/>
              </a:rPr>
              <a:t>https://www.mrec.ms.gov/license-law/</a:t>
            </a:r>
          </a:p>
        </p:txBody>
      </p:sp>
    </p:spTree>
    <p:extLst>
      <p:ext uri="{BB962C8B-B14F-4D97-AF65-F5344CB8AC3E}">
        <p14:creationId xmlns:p14="http://schemas.microsoft.com/office/powerpoint/2010/main" val="1272285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962025"/>
            <a:ext cx="8627522" cy="981075"/>
          </a:xfrm>
          <a:prstGeom prst="rect">
            <a:avLst/>
          </a:prstGeom>
        </p:spPr>
        <p:txBody>
          <a:bodyPr lIns="0" tIns="0" rIns="0" bIns="0" rtlCol="0" anchor="t">
            <a:spAutoFit/>
          </a:bodyPr>
          <a:lstStyle/>
          <a:p>
            <a:pPr>
              <a:lnSpc>
                <a:spcPts val="7800"/>
              </a:lnSpc>
              <a:spcBef>
                <a:spcPct val="0"/>
              </a:spcBef>
            </a:pPr>
            <a:r>
              <a:rPr lang="en-US" sz="6000" spc="-60">
                <a:solidFill>
                  <a:srgbClr val="000000"/>
                </a:solidFill>
                <a:latin typeface="Fira Sans Medium"/>
              </a:rPr>
              <a:t>RESOURCE PAGE</a:t>
            </a:r>
          </a:p>
        </p:txBody>
      </p:sp>
      <p:sp>
        <p:nvSpPr>
          <p:cNvPr id="3" name="TextBox 3"/>
          <p:cNvSpPr txBox="1"/>
          <p:nvPr/>
        </p:nvSpPr>
        <p:spPr>
          <a:xfrm>
            <a:off x="1755941" y="2363300"/>
            <a:ext cx="14213799" cy="3666132"/>
          </a:xfrm>
          <a:prstGeom prst="rect">
            <a:avLst/>
          </a:prstGeom>
        </p:spPr>
        <p:txBody>
          <a:bodyPr lIns="0" tIns="0" rIns="0" bIns="0" rtlCol="0" anchor="t">
            <a:spAutoFit/>
          </a:bodyPr>
          <a:lstStyle/>
          <a:p>
            <a:pPr>
              <a:lnSpc>
                <a:spcPts val="3636"/>
              </a:lnSpc>
            </a:pPr>
            <a:r>
              <a:rPr lang="en-US" sz="2597" dirty="0">
                <a:solidFill>
                  <a:srgbClr val="000000"/>
                </a:solidFill>
                <a:latin typeface="Fira Sans Light"/>
              </a:rPr>
              <a:t>Welcome to the Mississippi Real Estate Commission - Mississippi Real Estate  Commission (http://mrec.ms.gov) </a:t>
            </a:r>
          </a:p>
          <a:p>
            <a:pPr>
              <a:lnSpc>
                <a:spcPts val="3636"/>
              </a:lnSpc>
            </a:pPr>
            <a:r>
              <a:rPr lang="en-US" sz="2597" dirty="0">
                <a:solidFill>
                  <a:srgbClr val="000000"/>
                </a:solidFill>
                <a:latin typeface="Fira Sans Light"/>
              </a:rPr>
              <a:t>Commissioners - Mississippi Real Estate Commission (ms.gov) Forms - Mississippi Real Estate Commission </a:t>
            </a:r>
          </a:p>
          <a:p>
            <a:pPr>
              <a:lnSpc>
                <a:spcPts val="3636"/>
              </a:lnSpc>
            </a:pPr>
            <a:r>
              <a:rPr lang="en-US" sz="2597" dirty="0">
                <a:solidFill>
                  <a:srgbClr val="000000"/>
                </a:solidFill>
                <a:latin typeface="Fira Sans Light"/>
              </a:rPr>
              <a:t>SWORN STATEMENT/COMPLAINT FOR FILING WITH THE (ms.gov) mrec_rules_and_regulations_July_2019.pdf (ms.gov) </a:t>
            </a:r>
          </a:p>
          <a:p>
            <a:pPr>
              <a:lnSpc>
                <a:spcPts val="3636"/>
              </a:lnSpc>
            </a:pPr>
            <a:r>
              <a:rPr lang="en-US" sz="2597" dirty="0">
                <a:solidFill>
                  <a:srgbClr val="000000"/>
                </a:solidFill>
                <a:latin typeface="Fira Sans Light"/>
              </a:rPr>
              <a:t>RULESforFinal_OLRCApprovedPDF-1.pdf (ms.gov)  </a:t>
            </a:r>
          </a:p>
          <a:p>
            <a:pPr>
              <a:lnSpc>
                <a:spcPts val="3636"/>
              </a:lnSpc>
            </a:pPr>
            <a:r>
              <a:rPr lang="en-US" sz="2597" dirty="0">
                <a:solidFill>
                  <a:srgbClr val="000000"/>
                </a:solidFill>
                <a:latin typeface="Fira Sans Light"/>
              </a:rPr>
              <a:t>MREC_LICENSE_LAW_March_14_2023.pdf (ms.gov)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BB7"/>
        </a:solidFill>
        <a:effectLst/>
      </p:bgPr>
    </p:bg>
    <p:spTree>
      <p:nvGrpSpPr>
        <p:cNvPr id="1" name=""/>
        <p:cNvGrpSpPr/>
        <p:nvPr/>
      </p:nvGrpSpPr>
      <p:grpSpPr>
        <a:xfrm>
          <a:off x="0" y="0"/>
          <a:ext cx="0" cy="0"/>
          <a:chOff x="0" y="0"/>
          <a:chExt cx="0" cy="0"/>
        </a:xfrm>
      </p:grpSpPr>
      <p:grpSp>
        <p:nvGrpSpPr>
          <p:cNvPr id="2" name="Group 2"/>
          <p:cNvGrpSpPr/>
          <p:nvPr/>
        </p:nvGrpSpPr>
        <p:grpSpPr>
          <a:xfrm>
            <a:off x="-2527743" y="-89986"/>
            <a:ext cx="10138115" cy="8779655"/>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A2239"/>
            </a:solidFill>
          </p:spPr>
          <p:txBody>
            <a:bodyPr/>
            <a:lstStyle/>
            <a:p>
              <a:endParaRPr lang="en-US"/>
            </a:p>
          </p:txBody>
        </p:sp>
      </p:grpSp>
      <p:grpSp>
        <p:nvGrpSpPr>
          <p:cNvPr id="4" name="Group 4"/>
          <p:cNvGrpSpPr/>
          <p:nvPr/>
        </p:nvGrpSpPr>
        <p:grpSpPr>
          <a:xfrm>
            <a:off x="2505679" y="5832746"/>
            <a:ext cx="5966980" cy="516743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FFFFF"/>
            </a:solidFill>
          </p:spPr>
          <p:txBody>
            <a:bodyPr/>
            <a:lstStyle/>
            <a:p>
              <a:endParaRPr lang="en-US"/>
            </a:p>
          </p:txBody>
        </p:sp>
      </p:grpSp>
      <p:grpSp>
        <p:nvGrpSpPr>
          <p:cNvPr id="6" name="Group 6"/>
          <p:cNvGrpSpPr/>
          <p:nvPr/>
        </p:nvGrpSpPr>
        <p:grpSpPr>
          <a:xfrm>
            <a:off x="7772400" y="171796"/>
            <a:ext cx="9807883" cy="9895924"/>
            <a:chOff x="0" y="0"/>
            <a:chExt cx="7399208" cy="7465627"/>
          </a:xfrm>
        </p:grpSpPr>
        <p:sp>
          <p:nvSpPr>
            <p:cNvPr id="7" name="Freeform 7"/>
            <p:cNvSpPr/>
            <p:nvPr/>
          </p:nvSpPr>
          <p:spPr>
            <a:xfrm>
              <a:off x="0" y="0"/>
              <a:ext cx="7399208" cy="7465627"/>
            </a:xfrm>
            <a:custGeom>
              <a:avLst/>
              <a:gdLst/>
              <a:ahLst/>
              <a:cxnLst/>
              <a:rect l="l" t="t" r="r" b="b"/>
              <a:pathLst>
                <a:path w="7399208" h="7465627">
                  <a:moveTo>
                    <a:pt x="23681" y="0"/>
                  </a:moveTo>
                  <a:lnTo>
                    <a:pt x="7375527" y="0"/>
                  </a:lnTo>
                  <a:cubicBezTo>
                    <a:pt x="7381808" y="0"/>
                    <a:pt x="7387831" y="2495"/>
                    <a:pt x="7392272" y="6936"/>
                  </a:cubicBezTo>
                  <a:cubicBezTo>
                    <a:pt x="7396713" y="11377"/>
                    <a:pt x="7399208" y="17400"/>
                    <a:pt x="7399208" y="23681"/>
                  </a:cubicBezTo>
                  <a:lnTo>
                    <a:pt x="7399208" y="7441947"/>
                  </a:lnTo>
                  <a:cubicBezTo>
                    <a:pt x="7399208" y="7448227"/>
                    <a:pt x="7396713" y="7454250"/>
                    <a:pt x="7392272" y="7458691"/>
                  </a:cubicBezTo>
                  <a:cubicBezTo>
                    <a:pt x="7387831" y="7463132"/>
                    <a:pt x="7381808" y="7465627"/>
                    <a:pt x="7375527" y="7465627"/>
                  </a:cubicBezTo>
                  <a:lnTo>
                    <a:pt x="23681" y="7465627"/>
                  </a:lnTo>
                  <a:cubicBezTo>
                    <a:pt x="10602" y="7465627"/>
                    <a:pt x="0" y="7455025"/>
                    <a:pt x="0" y="7441947"/>
                  </a:cubicBezTo>
                  <a:lnTo>
                    <a:pt x="0" y="23681"/>
                  </a:lnTo>
                  <a:cubicBezTo>
                    <a:pt x="0" y="10602"/>
                    <a:pt x="10602" y="0"/>
                    <a:pt x="23681" y="0"/>
                  </a:cubicBezTo>
                  <a:close/>
                </a:path>
              </a:pathLst>
            </a:custGeom>
            <a:solidFill>
              <a:srgbClr val="49CE62"/>
            </a:solidFill>
            <a:ln>
              <a:noFill/>
            </a:ln>
          </p:spPr>
          <p:txBody>
            <a:bodyPr/>
            <a:lstStyle/>
            <a:p>
              <a:endParaRPr lang="en-US"/>
            </a:p>
          </p:txBody>
        </p:sp>
        <p:sp>
          <p:nvSpPr>
            <p:cNvPr id="8" name="TextBox 8"/>
            <p:cNvSpPr txBox="1"/>
            <p:nvPr/>
          </p:nvSpPr>
          <p:spPr>
            <a:xfrm>
              <a:off x="0" y="-47625"/>
              <a:ext cx="812800" cy="860425"/>
            </a:xfrm>
            <a:prstGeom prst="rect">
              <a:avLst/>
            </a:prstGeom>
          </p:spPr>
          <p:txBody>
            <a:bodyPr lIns="254000" tIns="254000" rIns="254000" bIns="254000" rtlCol="0" anchor="ctr"/>
            <a:lstStyle/>
            <a:p>
              <a:pPr>
                <a:lnSpc>
                  <a:spcPts val="2520"/>
                </a:lnSpc>
              </a:pPr>
              <a:endParaRPr/>
            </a:p>
          </p:txBody>
        </p:sp>
      </p:grpSp>
      <p:sp>
        <p:nvSpPr>
          <p:cNvPr id="9" name="TextBox 9"/>
          <p:cNvSpPr txBox="1"/>
          <p:nvPr/>
        </p:nvSpPr>
        <p:spPr>
          <a:xfrm>
            <a:off x="8036862" y="495300"/>
            <a:ext cx="9213864" cy="9401805"/>
          </a:xfrm>
          <a:prstGeom prst="rect">
            <a:avLst/>
          </a:prstGeom>
        </p:spPr>
        <p:txBody>
          <a:bodyPr lIns="0" tIns="0" rIns="0" bIns="0" rtlCol="0" anchor="t">
            <a:spAutoFit/>
          </a:bodyPr>
          <a:lstStyle/>
          <a:p>
            <a:pPr marL="704021" lvl="1" indent="-352011">
              <a:lnSpc>
                <a:spcPts val="4565"/>
              </a:lnSpc>
              <a:buFont typeface="Arial"/>
              <a:buChar char="•"/>
            </a:pPr>
            <a:r>
              <a:rPr lang="en-US" sz="3260" dirty="0">
                <a:solidFill>
                  <a:srgbClr val="FFFFFF"/>
                </a:solidFill>
                <a:latin typeface="Fira Sans Light"/>
              </a:rPr>
              <a:t>THE MISSISSIPPI REAL ESTATE COMMISSION (MREC) OVERSEES THE RESIDENTIAL AND COMMERCIAL REAL ESTATE INDUSTRY IN MISSISSIPPI, LICENSING BROKERS AND SALESPERSONS. </a:t>
            </a:r>
          </a:p>
          <a:p>
            <a:pPr marL="704021" lvl="1" indent="-352011">
              <a:lnSpc>
                <a:spcPts val="4565"/>
              </a:lnSpc>
              <a:buFont typeface="Arial"/>
              <a:buChar char="•"/>
            </a:pPr>
            <a:r>
              <a:rPr lang="en-US" sz="3260" dirty="0">
                <a:solidFill>
                  <a:srgbClr val="FFFFFF"/>
                </a:solidFill>
                <a:latin typeface="Fira Sans Light"/>
              </a:rPr>
              <a:t>IT ENSURES PROFESSIONAL AND ETHICAL TRANSACTIONS THROUGH COMPREHENSIVE TESTING AND CONTINUING EDUCATION FOR LICENSEES AND POTENTIAL LICENSEES.</a:t>
            </a:r>
          </a:p>
          <a:p>
            <a:pPr marL="704021" lvl="1" indent="-352011">
              <a:lnSpc>
                <a:spcPts val="4565"/>
              </a:lnSpc>
              <a:buFont typeface="Arial"/>
              <a:buChar char="•"/>
            </a:pPr>
            <a:r>
              <a:rPr lang="en-US" sz="3260" dirty="0">
                <a:solidFill>
                  <a:srgbClr val="FFFFFF"/>
                </a:solidFill>
                <a:latin typeface="Fira Sans Light"/>
              </a:rPr>
              <a:t>MREC ENFORCES STATE LAW, AND FURTHER PROTECTS CONSUMERS WITH A SET OF RULES, INVESTIGATING RULE VIOLATIONS AND UNETHICAL PRACTICES.</a:t>
            </a:r>
          </a:p>
          <a:p>
            <a:pPr marL="704021" lvl="1" indent="-352011">
              <a:lnSpc>
                <a:spcPts val="4565"/>
              </a:lnSpc>
              <a:buFont typeface="Arial"/>
              <a:buChar char="•"/>
            </a:pPr>
            <a:r>
              <a:rPr lang="en-US" sz="3260" dirty="0">
                <a:solidFill>
                  <a:srgbClr val="FFFFFF"/>
                </a:solidFill>
                <a:latin typeface="Fira Sans Light"/>
              </a:rPr>
              <a:t>IT ALSO MONITORS REAL ESTATE COMMERCE BETWEEN LICENSED BROKERS IN MISSISSIPPI AND OTHER STATES.</a:t>
            </a:r>
          </a:p>
        </p:txBody>
      </p:sp>
      <p:sp>
        <p:nvSpPr>
          <p:cNvPr id="10" name="TextBox 10"/>
          <p:cNvSpPr txBox="1"/>
          <p:nvPr/>
        </p:nvSpPr>
        <p:spPr>
          <a:xfrm>
            <a:off x="457200" y="2628702"/>
            <a:ext cx="10818914" cy="1787068"/>
          </a:xfrm>
          <a:prstGeom prst="rect">
            <a:avLst/>
          </a:prstGeom>
        </p:spPr>
        <p:txBody>
          <a:bodyPr lIns="0" tIns="0" rIns="0" bIns="0" rtlCol="0" anchor="t">
            <a:spAutoFit/>
          </a:bodyPr>
          <a:lstStyle/>
          <a:p>
            <a:pPr>
              <a:lnSpc>
                <a:spcPts val="14175"/>
              </a:lnSpc>
              <a:spcBef>
                <a:spcPct val="0"/>
              </a:spcBef>
            </a:pPr>
            <a:r>
              <a:rPr lang="en-US" sz="11812" spc="-118" dirty="0">
                <a:solidFill>
                  <a:srgbClr val="FFFFFF"/>
                </a:solidFill>
                <a:latin typeface="Fira Sans Medium"/>
              </a:rPr>
              <a:t>MREC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28264" y="6464374"/>
            <a:ext cx="4235467" cy="3667934"/>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1B248"/>
            </a:solidFill>
          </p:spPr>
          <p:txBody>
            <a:bodyPr/>
            <a:lstStyle/>
            <a:p>
              <a:endParaRPr lang="en-US"/>
            </a:p>
          </p:txBody>
        </p:sp>
      </p:grpSp>
      <p:grpSp>
        <p:nvGrpSpPr>
          <p:cNvPr id="4" name="Group 4"/>
          <p:cNvGrpSpPr/>
          <p:nvPr/>
        </p:nvGrpSpPr>
        <p:grpSpPr>
          <a:xfrm>
            <a:off x="14151770" y="4201140"/>
            <a:ext cx="7027514" cy="6085860"/>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A2239"/>
            </a:solidFill>
          </p:spPr>
          <p:txBody>
            <a:bodyPr/>
            <a:lstStyle/>
            <a:p>
              <a:endParaRPr lang="en-US"/>
            </a:p>
          </p:txBody>
        </p:sp>
      </p:grpSp>
      <p:grpSp>
        <p:nvGrpSpPr>
          <p:cNvPr id="6" name="Group 6"/>
          <p:cNvGrpSpPr/>
          <p:nvPr/>
        </p:nvGrpSpPr>
        <p:grpSpPr>
          <a:xfrm>
            <a:off x="9859850" y="563974"/>
            <a:ext cx="4961246" cy="4296462"/>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6BB7"/>
            </a:solidFill>
          </p:spPr>
          <p:txBody>
            <a:bodyPr/>
            <a:lstStyle/>
            <a:p>
              <a:endParaRPr lang="en-US"/>
            </a:p>
          </p:txBody>
        </p:sp>
      </p:grpSp>
      <p:grpSp>
        <p:nvGrpSpPr>
          <p:cNvPr id="8" name="Group 8"/>
          <p:cNvGrpSpPr>
            <a:grpSpLocks noChangeAspect="1"/>
          </p:cNvGrpSpPr>
          <p:nvPr/>
        </p:nvGrpSpPr>
        <p:grpSpPr>
          <a:xfrm>
            <a:off x="10345997" y="2120110"/>
            <a:ext cx="7611546" cy="6591255"/>
            <a:chOff x="0" y="0"/>
            <a:chExt cx="4282440" cy="3708400"/>
          </a:xfrm>
        </p:grpSpPr>
        <p:sp>
          <p:nvSpPr>
            <p:cNvPr id="9" name="Freeform 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14987" r="-14987"/>
              </a:stretch>
            </a:blipFill>
          </p:spPr>
          <p:txBody>
            <a:bodyPr/>
            <a:lstStyle/>
            <a:p>
              <a:endParaRPr lang="en-US"/>
            </a:p>
          </p:txBody>
        </p:sp>
      </p:grpSp>
      <p:sp>
        <p:nvSpPr>
          <p:cNvPr id="10" name="TextBox 10"/>
          <p:cNvSpPr txBox="1"/>
          <p:nvPr/>
        </p:nvSpPr>
        <p:spPr>
          <a:xfrm>
            <a:off x="1359311" y="1723230"/>
            <a:ext cx="7784689" cy="1285875"/>
          </a:xfrm>
          <a:prstGeom prst="rect">
            <a:avLst/>
          </a:prstGeom>
        </p:spPr>
        <p:txBody>
          <a:bodyPr lIns="0" tIns="0" rIns="0" bIns="0" rtlCol="0" anchor="t">
            <a:spAutoFit/>
          </a:bodyPr>
          <a:lstStyle/>
          <a:p>
            <a:pPr>
              <a:lnSpc>
                <a:spcPts val="10199"/>
              </a:lnSpc>
              <a:spcBef>
                <a:spcPct val="0"/>
              </a:spcBef>
            </a:pPr>
            <a:r>
              <a:rPr lang="en-US" sz="8499" spc="-84">
                <a:solidFill>
                  <a:srgbClr val="0A2239"/>
                </a:solidFill>
                <a:latin typeface="Fira Sans Medium"/>
              </a:rPr>
              <a:t>WHO ARE THEY?</a:t>
            </a:r>
          </a:p>
        </p:txBody>
      </p:sp>
      <p:sp>
        <p:nvSpPr>
          <p:cNvPr id="11" name="TextBox 11"/>
          <p:cNvSpPr txBox="1"/>
          <p:nvPr/>
        </p:nvSpPr>
        <p:spPr>
          <a:xfrm>
            <a:off x="1905000" y="3600200"/>
            <a:ext cx="8440997" cy="3103670"/>
          </a:xfrm>
          <a:prstGeom prst="rect">
            <a:avLst/>
          </a:prstGeom>
        </p:spPr>
        <p:txBody>
          <a:bodyPr wrap="square" lIns="0" tIns="0" rIns="0" bIns="0" rtlCol="0" anchor="t">
            <a:spAutoFit/>
          </a:bodyPr>
          <a:lstStyle/>
          <a:p>
            <a:pPr>
              <a:lnSpc>
                <a:spcPts val="4899"/>
              </a:lnSpc>
            </a:pPr>
            <a:r>
              <a:rPr lang="en-US" sz="3499" dirty="0">
                <a:solidFill>
                  <a:srgbClr val="0A2239"/>
                </a:solidFill>
                <a:latin typeface="Fira Sans Light"/>
              </a:rPr>
              <a:t>5 COMMISSIONERS </a:t>
            </a:r>
          </a:p>
          <a:p>
            <a:pPr marL="755644" lvl="1" indent="-377822">
              <a:lnSpc>
                <a:spcPts val="4899"/>
              </a:lnSpc>
              <a:buFont typeface="Arial"/>
              <a:buChar char="•"/>
            </a:pPr>
            <a:r>
              <a:rPr lang="en-US" sz="3499" dirty="0">
                <a:solidFill>
                  <a:srgbClr val="0A2239"/>
                </a:solidFill>
                <a:latin typeface="Fira Sans Light"/>
              </a:rPr>
              <a:t>FOUR (4) CONGRESSIONAL DISTRICTS</a:t>
            </a:r>
          </a:p>
          <a:p>
            <a:pPr marL="755644" lvl="1" indent="-377822">
              <a:lnSpc>
                <a:spcPts val="4899"/>
              </a:lnSpc>
              <a:buFont typeface="Arial"/>
              <a:buChar char="•"/>
            </a:pPr>
            <a:r>
              <a:rPr lang="en-US" sz="3499" dirty="0">
                <a:solidFill>
                  <a:srgbClr val="0A2239"/>
                </a:solidFill>
                <a:latin typeface="Fira Sans Light"/>
              </a:rPr>
              <a:t>ONE (1) MEMBER-AT-LARGE</a:t>
            </a:r>
          </a:p>
          <a:p>
            <a:pPr marL="377822" lvl="1">
              <a:lnSpc>
                <a:spcPts val="4899"/>
              </a:lnSpc>
            </a:pPr>
            <a:endParaRPr lang="en-US" sz="3499" dirty="0">
              <a:solidFill>
                <a:srgbClr val="0A2239"/>
              </a:solidFill>
              <a:latin typeface="Fira Sans Light"/>
            </a:endParaRPr>
          </a:p>
          <a:p>
            <a:pPr marL="0" lvl="1">
              <a:lnSpc>
                <a:spcPts val="4899"/>
              </a:lnSpc>
            </a:pPr>
            <a:r>
              <a:rPr lang="en-US" sz="3499" dirty="0">
                <a:solidFill>
                  <a:srgbClr val="0A2239"/>
                </a:solidFill>
                <a:latin typeface="Fira Sans Light"/>
              </a:rPr>
              <a:t>ADMINISTRATOR AND STAFF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1798163" y="5803579"/>
            <a:ext cx="7388722" cy="6398668"/>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A2239"/>
            </a:solidFill>
          </p:spPr>
          <p:txBody>
            <a:bodyPr/>
            <a:lstStyle/>
            <a:p>
              <a:endParaRPr lang="en-US"/>
            </a:p>
          </p:txBody>
        </p:sp>
      </p:grpSp>
      <p:grpSp>
        <p:nvGrpSpPr>
          <p:cNvPr id="4" name="Group 4"/>
          <p:cNvGrpSpPr/>
          <p:nvPr/>
        </p:nvGrpSpPr>
        <p:grpSpPr>
          <a:xfrm rot="-10800000">
            <a:off x="14388041" y="430705"/>
            <a:ext cx="5276948" cy="45698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1B248"/>
            </a:solidFill>
          </p:spPr>
          <p:txBody>
            <a:bodyPr/>
            <a:lstStyle/>
            <a:p>
              <a:endParaRPr lang="en-US"/>
            </a:p>
          </p:txBody>
        </p:sp>
      </p:grpSp>
      <p:grpSp>
        <p:nvGrpSpPr>
          <p:cNvPr id="6" name="Group 6"/>
          <p:cNvGrpSpPr>
            <a:grpSpLocks noChangeAspect="1"/>
          </p:cNvGrpSpPr>
          <p:nvPr/>
        </p:nvGrpSpPr>
        <p:grpSpPr>
          <a:xfrm>
            <a:off x="8839887" y="1698135"/>
            <a:ext cx="7957376" cy="6890729"/>
            <a:chOff x="0" y="0"/>
            <a:chExt cx="4282440" cy="3708400"/>
          </a:xfrm>
        </p:grpSpPr>
        <p:sp>
          <p:nvSpPr>
            <p:cNvPr id="7" name="Freeform 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15355" r="-15355"/>
              </a:stretch>
            </a:blipFill>
          </p:spPr>
          <p:txBody>
            <a:bodyPr/>
            <a:lstStyle/>
            <a:p>
              <a:endParaRPr lang="en-US"/>
            </a:p>
          </p:txBody>
        </p:sp>
      </p:grpSp>
      <p:sp>
        <p:nvSpPr>
          <p:cNvPr id="8" name="TextBox 8"/>
          <p:cNvSpPr txBox="1"/>
          <p:nvPr/>
        </p:nvSpPr>
        <p:spPr>
          <a:xfrm>
            <a:off x="536936" y="4381723"/>
            <a:ext cx="8751237" cy="971211"/>
          </a:xfrm>
          <a:prstGeom prst="rect">
            <a:avLst/>
          </a:prstGeom>
        </p:spPr>
        <p:txBody>
          <a:bodyPr lIns="0" tIns="0" rIns="0" bIns="0" rtlCol="0" anchor="t">
            <a:spAutoFit/>
          </a:bodyPr>
          <a:lstStyle/>
          <a:p>
            <a:pPr>
              <a:lnSpc>
                <a:spcPts val="7893"/>
              </a:lnSpc>
            </a:pPr>
            <a:r>
              <a:rPr lang="en-US" sz="5638" dirty="0">
                <a:solidFill>
                  <a:srgbClr val="0A2239"/>
                </a:solidFill>
                <a:latin typeface="Fira Sans Light"/>
              </a:rPr>
              <a:t>TO PROTECT THE PUBLIC </a:t>
            </a:r>
          </a:p>
        </p:txBody>
      </p:sp>
      <p:sp>
        <p:nvSpPr>
          <p:cNvPr id="9" name="TextBox 9"/>
          <p:cNvSpPr txBox="1"/>
          <p:nvPr/>
        </p:nvSpPr>
        <p:spPr>
          <a:xfrm>
            <a:off x="536936" y="1244185"/>
            <a:ext cx="9925085" cy="2571750"/>
          </a:xfrm>
          <a:prstGeom prst="rect">
            <a:avLst/>
          </a:prstGeom>
        </p:spPr>
        <p:txBody>
          <a:bodyPr lIns="0" tIns="0" rIns="0" bIns="0" rtlCol="0" anchor="t">
            <a:spAutoFit/>
          </a:bodyPr>
          <a:lstStyle/>
          <a:p>
            <a:pPr marL="0" lvl="0" indent="0">
              <a:lnSpc>
                <a:spcPts val="10199"/>
              </a:lnSpc>
              <a:spcBef>
                <a:spcPct val="0"/>
              </a:spcBef>
            </a:pPr>
            <a:r>
              <a:rPr lang="en-US" sz="8499" spc="-84" dirty="0">
                <a:solidFill>
                  <a:srgbClr val="0A2239"/>
                </a:solidFill>
                <a:latin typeface="Fira Sans Medium"/>
              </a:rPr>
              <a:t>MREC'S PRIMARY MISSION</a:t>
            </a:r>
          </a:p>
        </p:txBody>
      </p:sp>
      <p:grpSp>
        <p:nvGrpSpPr>
          <p:cNvPr id="10" name="Group 10"/>
          <p:cNvGrpSpPr/>
          <p:nvPr/>
        </p:nvGrpSpPr>
        <p:grpSpPr>
          <a:xfrm rot="-10800000">
            <a:off x="6647119" y="7356773"/>
            <a:ext cx="3801687" cy="3292279"/>
            <a:chOff x="0" y="0"/>
            <a:chExt cx="3619627" cy="3134614"/>
          </a:xfrm>
        </p:grpSpPr>
        <p:sp>
          <p:nvSpPr>
            <p:cNvPr id="11" name="Freeform 11"/>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6BB7"/>
            </a:solidFill>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3110578" y="-783398"/>
            <a:ext cx="13031070" cy="11284968"/>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A2239"/>
            </a:solidFill>
          </p:spPr>
          <p:txBody>
            <a:bodyPr/>
            <a:lstStyle/>
            <a:p>
              <a:endParaRPr lang="en-US"/>
            </a:p>
          </p:txBody>
        </p:sp>
      </p:grpSp>
      <p:grpSp>
        <p:nvGrpSpPr>
          <p:cNvPr id="4" name="Group 4"/>
          <p:cNvGrpSpPr/>
          <p:nvPr/>
        </p:nvGrpSpPr>
        <p:grpSpPr>
          <a:xfrm rot="-10800000">
            <a:off x="6786776" y="-286119"/>
            <a:ext cx="5276948" cy="45698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6BB7"/>
            </a:solidFill>
          </p:spPr>
          <p:txBody>
            <a:bodyPr/>
            <a:lstStyle/>
            <a:p>
              <a:endParaRPr lang="en-US"/>
            </a:p>
          </p:txBody>
        </p:sp>
      </p:grpSp>
      <p:sp>
        <p:nvSpPr>
          <p:cNvPr id="6" name="TextBox 6"/>
          <p:cNvSpPr txBox="1"/>
          <p:nvPr/>
        </p:nvSpPr>
        <p:spPr>
          <a:xfrm>
            <a:off x="381000" y="4637875"/>
            <a:ext cx="7303891" cy="1759230"/>
          </a:xfrm>
          <a:prstGeom prst="rect">
            <a:avLst/>
          </a:prstGeom>
        </p:spPr>
        <p:txBody>
          <a:bodyPr lIns="0" tIns="0" rIns="0" bIns="0" rtlCol="0" anchor="t">
            <a:spAutoFit/>
          </a:bodyPr>
          <a:lstStyle/>
          <a:p>
            <a:pPr>
              <a:lnSpc>
                <a:spcPts val="4682"/>
              </a:lnSpc>
            </a:pPr>
            <a:r>
              <a:rPr lang="en-US" sz="3344" dirty="0">
                <a:solidFill>
                  <a:srgbClr val="FFFFFF"/>
                </a:solidFill>
                <a:latin typeface="Fira Sans Light"/>
              </a:rPr>
              <a:t>MREC OVERSEES ALL REAL ESTATE LICENSEES AND LICENSED HOME INSPECTORS. </a:t>
            </a:r>
          </a:p>
        </p:txBody>
      </p:sp>
      <p:sp>
        <p:nvSpPr>
          <p:cNvPr id="7" name="TextBox 7"/>
          <p:cNvSpPr txBox="1"/>
          <p:nvPr/>
        </p:nvSpPr>
        <p:spPr>
          <a:xfrm>
            <a:off x="176787" y="2004574"/>
            <a:ext cx="6113968" cy="1971675"/>
          </a:xfrm>
          <a:prstGeom prst="rect">
            <a:avLst/>
          </a:prstGeom>
        </p:spPr>
        <p:txBody>
          <a:bodyPr lIns="0" tIns="0" rIns="0" bIns="0" rtlCol="0" anchor="t">
            <a:spAutoFit/>
          </a:bodyPr>
          <a:lstStyle/>
          <a:p>
            <a:pPr marL="0" lvl="0" indent="0">
              <a:lnSpc>
                <a:spcPts val="7800"/>
              </a:lnSpc>
              <a:spcBef>
                <a:spcPct val="0"/>
              </a:spcBef>
            </a:pPr>
            <a:r>
              <a:rPr lang="en-US" sz="6000" spc="-60" dirty="0">
                <a:solidFill>
                  <a:srgbClr val="FFFFFF"/>
                </a:solidFill>
                <a:latin typeface="Fira Sans Medium"/>
              </a:rPr>
              <a:t>WHO DOES MREC OVERSEE?  </a:t>
            </a:r>
          </a:p>
        </p:txBody>
      </p:sp>
      <p:grpSp>
        <p:nvGrpSpPr>
          <p:cNvPr id="8" name="Group 8"/>
          <p:cNvGrpSpPr>
            <a:grpSpLocks noChangeAspect="1"/>
          </p:cNvGrpSpPr>
          <p:nvPr/>
        </p:nvGrpSpPr>
        <p:grpSpPr>
          <a:xfrm>
            <a:off x="10068855" y="1028700"/>
            <a:ext cx="2695869" cy="2334501"/>
            <a:chOff x="0" y="0"/>
            <a:chExt cx="4282440" cy="3708400"/>
          </a:xfrm>
        </p:grpSpPr>
        <p:sp>
          <p:nvSpPr>
            <p:cNvPr id="9" name="Freeform 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21B248"/>
            </a:solidFill>
            <a:ln w="12700">
              <a:solidFill>
                <a:srgbClr val="000000"/>
              </a:solidFill>
            </a:ln>
          </p:spPr>
          <p:txBody>
            <a:bodyPr/>
            <a:lstStyle/>
            <a:p>
              <a:endParaRPr lang="en-US"/>
            </a:p>
          </p:txBody>
        </p:sp>
      </p:grpSp>
      <p:grpSp>
        <p:nvGrpSpPr>
          <p:cNvPr id="10" name="Group 10"/>
          <p:cNvGrpSpPr>
            <a:grpSpLocks noChangeAspect="1"/>
          </p:cNvGrpSpPr>
          <p:nvPr/>
        </p:nvGrpSpPr>
        <p:grpSpPr>
          <a:xfrm>
            <a:off x="8320317" y="3976249"/>
            <a:ext cx="2695869" cy="2334501"/>
            <a:chOff x="0" y="0"/>
            <a:chExt cx="4282440" cy="3708400"/>
          </a:xfrm>
        </p:grpSpPr>
        <p:sp>
          <p:nvSpPr>
            <p:cNvPr id="11" name="Freeform 11"/>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DFE0E1"/>
            </a:solidFill>
            <a:ln w="12700">
              <a:solidFill>
                <a:srgbClr val="000000"/>
              </a:solidFill>
            </a:ln>
          </p:spPr>
          <p:txBody>
            <a:bodyPr/>
            <a:lstStyle/>
            <a:p>
              <a:endParaRPr lang="en-US"/>
            </a:p>
          </p:txBody>
        </p:sp>
      </p:grpSp>
      <p:grpSp>
        <p:nvGrpSpPr>
          <p:cNvPr id="12" name="Group 12"/>
          <p:cNvGrpSpPr>
            <a:grpSpLocks noChangeAspect="1"/>
          </p:cNvGrpSpPr>
          <p:nvPr/>
        </p:nvGrpSpPr>
        <p:grpSpPr>
          <a:xfrm>
            <a:off x="6786776" y="7043640"/>
            <a:ext cx="2695869" cy="2334501"/>
            <a:chOff x="0" y="0"/>
            <a:chExt cx="4282440" cy="3708400"/>
          </a:xfrm>
        </p:grpSpPr>
        <p:sp>
          <p:nvSpPr>
            <p:cNvPr id="13" name="Freeform 1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21B248"/>
            </a:solidFill>
            <a:ln w="12700">
              <a:solidFill>
                <a:srgbClr val="000000"/>
              </a:solidFill>
            </a:ln>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28700"/>
            <a:ext cx="7726160" cy="6429374"/>
          </a:xfrm>
          <a:prstGeom prst="rect">
            <a:avLst/>
          </a:prstGeom>
        </p:spPr>
        <p:txBody>
          <a:bodyPr lIns="0" tIns="0" rIns="0" bIns="0" rtlCol="0" anchor="t">
            <a:spAutoFit/>
          </a:bodyPr>
          <a:lstStyle/>
          <a:p>
            <a:pPr>
              <a:lnSpc>
                <a:spcPts val="10199"/>
              </a:lnSpc>
              <a:spcBef>
                <a:spcPct val="0"/>
              </a:spcBef>
            </a:pPr>
            <a:r>
              <a:rPr lang="en-US" sz="8499" spc="-84" dirty="0">
                <a:solidFill>
                  <a:srgbClr val="0A2239"/>
                </a:solidFill>
                <a:latin typeface="Fira Sans Medium"/>
              </a:rPr>
              <a:t>POST-LICENSE AND CONTINUING EDUCATION (CE)</a:t>
            </a:r>
          </a:p>
        </p:txBody>
      </p:sp>
      <p:grpSp>
        <p:nvGrpSpPr>
          <p:cNvPr id="3" name="Group 3"/>
          <p:cNvGrpSpPr/>
          <p:nvPr/>
        </p:nvGrpSpPr>
        <p:grpSpPr>
          <a:xfrm rot="-10800000">
            <a:off x="3061137" y="7468788"/>
            <a:ext cx="3480308" cy="3013963"/>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6BB7"/>
            </a:solidFill>
          </p:spPr>
          <p:txBody>
            <a:bodyPr/>
            <a:lstStyle/>
            <a:p>
              <a:endParaRPr lang="en-US"/>
            </a:p>
          </p:txBody>
        </p:sp>
      </p:grpSp>
      <p:grpSp>
        <p:nvGrpSpPr>
          <p:cNvPr id="5" name="Group 5"/>
          <p:cNvGrpSpPr/>
          <p:nvPr/>
        </p:nvGrpSpPr>
        <p:grpSpPr>
          <a:xfrm rot="-10800000">
            <a:off x="2780085" y="6368857"/>
            <a:ext cx="1798578" cy="1557577"/>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49CE62"/>
            </a:solidFill>
          </p:spPr>
          <p:txBody>
            <a:bodyPr/>
            <a:lstStyle/>
            <a:p>
              <a:endParaRPr lang="en-US"/>
            </a:p>
          </p:txBody>
        </p:sp>
      </p:grpSp>
      <p:grpSp>
        <p:nvGrpSpPr>
          <p:cNvPr id="7" name="Group 7"/>
          <p:cNvGrpSpPr/>
          <p:nvPr/>
        </p:nvGrpSpPr>
        <p:grpSpPr>
          <a:xfrm rot="-10800000">
            <a:off x="300983" y="7795449"/>
            <a:ext cx="3378391" cy="2925703"/>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A2239"/>
            </a:solidFill>
          </p:spPr>
          <p:txBody>
            <a:bodyPr/>
            <a:lstStyle/>
            <a:p>
              <a:endParaRPr lang="en-US"/>
            </a:p>
          </p:txBody>
        </p:sp>
      </p:grpSp>
      <p:sp>
        <p:nvSpPr>
          <p:cNvPr id="9" name="TextBox 9"/>
          <p:cNvSpPr txBox="1"/>
          <p:nvPr/>
        </p:nvSpPr>
        <p:spPr>
          <a:xfrm>
            <a:off x="8799822" y="2333164"/>
            <a:ext cx="8272402" cy="2372444"/>
          </a:xfrm>
          <a:prstGeom prst="rect">
            <a:avLst/>
          </a:prstGeom>
        </p:spPr>
        <p:txBody>
          <a:bodyPr lIns="0" tIns="0" rIns="0" bIns="0" rtlCol="0" anchor="t">
            <a:spAutoFit/>
          </a:bodyPr>
          <a:lstStyle/>
          <a:p>
            <a:pPr>
              <a:lnSpc>
                <a:spcPts val="3719"/>
              </a:lnSpc>
            </a:pPr>
            <a:r>
              <a:rPr lang="en-US" sz="3099" dirty="0">
                <a:solidFill>
                  <a:srgbClr val="0A2239"/>
                </a:solidFill>
                <a:latin typeface="Fira Sans Medium"/>
              </a:rPr>
              <a:t>THE LICENSEE IS RESPONSIBLE FOR THEIR CONTINUING EDUCATION HOURS AND GETTING THEM COMPLETED BEFORE THE LICENSE IS DUE FOR RENEWAL. </a:t>
            </a:r>
          </a:p>
          <a:p>
            <a:pPr>
              <a:lnSpc>
                <a:spcPts val="3719"/>
              </a:lnSpc>
              <a:spcBef>
                <a:spcPct val="0"/>
              </a:spcBef>
            </a:pPr>
            <a:endParaRPr lang="en-US" sz="3099" dirty="0">
              <a:solidFill>
                <a:srgbClr val="0A2239"/>
              </a:solidFill>
              <a:latin typeface="Fira Sans Medium"/>
            </a:endParaRPr>
          </a:p>
        </p:txBody>
      </p:sp>
      <p:sp>
        <p:nvSpPr>
          <p:cNvPr id="10" name="TextBox 10"/>
          <p:cNvSpPr txBox="1"/>
          <p:nvPr/>
        </p:nvSpPr>
        <p:spPr>
          <a:xfrm>
            <a:off x="8799822" y="4532857"/>
            <a:ext cx="8272402" cy="1744067"/>
          </a:xfrm>
          <a:prstGeom prst="rect">
            <a:avLst/>
          </a:prstGeom>
        </p:spPr>
        <p:txBody>
          <a:bodyPr lIns="0" tIns="0" rIns="0" bIns="0" rtlCol="0" anchor="t">
            <a:spAutoFit/>
          </a:bodyPr>
          <a:lstStyle/>
          <a:p>
            <a:pPr>
              <a:lnSpc>
                <a:spcPts val="3359"/>
              </a:lnSpc>
              <a:spcBef>
                <a:spcPct val="0"/>
              </a:spcBef>
            </a:pPr>
            <a:r>
              <a:rPr lang="en-US" sz="3100" dirty="0">
                <a:solidFill>
                  <a:srgbClr val="0A2239"/>
                </a:solidFill>
                <a:latin typeface="Fira Sans Light"/>
              </a:rPr>
              <a:t>IF THE LICENSEE FAILS TO HAVE THE CORRECT AMOUNT OF CE NEEDED PRIOR TO THE EXPIRATION DATE, HIS/HER LICENSE IS AUTOMATICALLY PLACE ON INACTIVE STATUS.</a:t>
            </a:r>
          </a:p>
        </p:txBody>
      </p:sp>
      <p:grpSp>
        <p:nvGrpSpPr>
          <p:cNvPr id="11" name="Group 11"/>
          <p:cNvGrpSpPr/>
          <p:nvPr/>
        </p:nvGrpSpPr>
        <p:grpSpPr>
          <a:xfrm>
            <a:off x="8799822" y="6677408"/>
            <a:ext cx="8573778" cy="1803435"/>
            <a:chOff x="0" y="271658"/>
            <a:chExt cx="11431704" cy="2404580"/>
          </a:xfrm>
        </p:grpSpPr>
        <p:sp>
          <p:nvSpPr>
            <p:cNvPr id="12" name="TextBox 12"/>
            <p:cNvSpPr txBox="1"/>
            <p:nvPr/>
          </p:nvSpPr>
          <p:spPr>
            <a:xfrm>
              <a:off x="0" y="271658"/>
              <a:ext cx="11431704" cy="1253967"/>
            </a:xfrm>
            <a:prstGeom prst="rect">
              <a:avLst/>
            </a:prstGeom>
          </p:spPr>
          <p:txBody>
            <a:bodyPr wrap="square" lIns="0" tIns="0" rIns="0" bIns="0" rtlCol="0" anchor="t">
              <a:spAutoFit/>
            </a:bodyPr>
            <a:lstStyle/>
            <a:p>
              <a:pPr>
                <a:lnSpc>
                  <a:spcPts val="3720"/>
                </a:lnSpc>
                <a:spcBef>
                  <a:spcPct val="0"/>
                </a:spcBef>
              </a:pPr>
              <a:r>
                <a:rPr lang="en-US" sz="3100" dirty="0">
                  <a:solidFill>
                    <a:srgbClr val="0A2239"/>
                  </a:solidFill>
                  <a:latin typeface="Fira Sans Medium"/>
                </a:rPr>
                <a:t>EDUCATION MUST BE FROM AN MREC-APPROVED SOURCE. </a:t>
              </a:r>
            </a:p>
          </p:txBody>
        </p:sp>
        <p:sp>
          <p:nvSpPr>
            <p:cNvPr id="13" name="TextBox 13"/>
            <p:cNvSpPr txBox="1"/>
            <p:nvPr/>
          </p:nvSpPr>
          <p:spPr>
            <a:xfrm>
              <a:off x="0" y="2077783"/>
              <a:ext cx="11029869" cy="598455"/>
            </a:xfrm>
            <a:prstGeom prst="rect">
              <a:avLst/>
            </a:prstGeom>
          </p:spPr>
          <p:txBody>
            <a:bodyPr lIns="0" tIns="0" rIns="0" bIns="0" rtlCol="0" anchor="t">
              <a:spAutoFit/>
            </a:bodyPr>
            <a:lstStyle/>
            <a:p>
              <a:pPr>
                <a:lnSpc>
                  <a:spcPts val="3499"/>
                </a:lnSpc>
                <a:spcBef>
                  <a:spcPct val="0"/>
                </a:spcBef>
              </a:pPr>
              <a:r>
                <a:rPr lang="en-US" sz="3100" dirty="0">
                  <a:solidFill>
                    <a:srgbClr val="0A2239"/>
                  </a:solidFill>
                  <a:latin typeface="Fira Sans Light"/>
                </a:rPr>
                <a:t>IN-PERSON, VIRTUAL CLASSROOM OR ONLINE. </a:t>
              </a:r>
            </a:p>
          </p:txBody>
        </p:sp>
      </p:grpSp>
      <p:sp>
        <p:nvSpPr>
          <p:cNvPr id="14" name="TextBox 14"/>
          <p:cNvSpPr txBox="1"/>
          <p:nvPr/>
        </p:nvSpPr>
        <p:spPr>
          <a:xfrm>
            <a:off x="8799822" y="8862092"/>
            <a:ext cx="8272402" cy="476190"/>
          </a:xfrm>
          <a:prstGeom prst="rect">
            <a:avLst/>
          </a:prstGeom>
        </p:spPr>
        <p:txBody>
          <a:bodyPr lIns="0" tIns="0" rIns="0" bIns="0" rtlCol="0" anchor="t">
            <a:spAutoFit/>
          </a:bodyPr>
          <a:lstStyle/>
          <a:p>
            <a:pPr>
              <a:lnSpc>
                <a:spcPts val="3719"/>
              </a:lnSpc>
              <a:spcBef>
                <a:spcPct val="0"/>
              </a:spcBef>
            </a:pPr>
            <a:r>
              <a:rPr lang="en-US" sz="3099" dirty="0">
                <a:solidFill>
                  <a:srgbClr val="0A2239"/>
                </a:solidFill>
                <a:latin typeface="Fira Sans Medium"/>
              </a:rPr>
              <a:t>16 HOURS OF CE ARE NEEDED EVERY 2 YEARS. </a:t>
            </a:r>
          </a:p>
        </p:txBody>
      </p:sp>
      <p:sp>
        <p:nvSpPr>
          <p:cNvPr id="15" name="TextBox 15"/>
          <p:cNvSpPr txBox="1"/>
          <p:nvPr/>
        </p:nvSpPr>
        <p:spPr>
          <a:xfrm>
            <a:off x="8799822" y="405977"/>
            <a:ext cx="9335778" cy="1621726"/>
          </a:xfrm>
          <a:prstGeom prst="rect">
            <a:avLst/>
          </a:prstGeom>
        </p:spPr>
        <p:txBody>
          <a:bodyPr wrap="square" lIns="0" tIns="0" rIns="0" bIns="0" rtlCol="0" anchor="t">
            <a:spAutoFit/>
          </a:bodyPr>
          <a:lstStyle/>
          <a:p>
            <a:pPr>
              <a:lnSpc>
                <a:spcPts val="4339"/>
              </a:lnSpc>
              <a:spcBef>
                <a:spcPct val="0"/>
              </a:spcBef>
            </a:pPr>
            <a:r>
              <a:rPr lang="en-US" sz="3099" dirty="0">
                <a:solidFill>
                  <a:srgbClr val="0A2239"/>
                </a:solidFill>
                <a:latin typeface="Fira Sans Light"/>
              </a:rPr>
              <a:t>30 HOURS OF POST-LICENSE EDUCATION ARE REQUIRED WITHIN 1 YEAR OF OBTAINING A NEW SALESPERSONS OR BROKERS LICENSE.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FE0E1"/>
        </a:solidFill>
        <a:effectLst/>
      </p:bgPr>
    </p:bg>
    <p:spTree>
      <p:nvGrpSpPr>
        <p:cNvPr id="1" name=""/>
        <p:cNvGrpSpPr/>
        <p:nvPr/>
      </p:nvGrpSpPr>
      <p:grpSpPr>
        <a:xfrm>
          <a:off x="0" y="0"/>
          <a:ext cx="0" cy="0"/>
          <a:chOff x="0" y="0"/>
          <a:chExt cx="0" cy="0"/>
        </a:xfrm>
      </p:grpSpPr>
      <p:grpSp>
        <p:nvGrpSpPr>
          <p:cNvPr id="2" name="Group 2"/>
          <p:cNvGrpSpPr/>
          <p:nvPr/>
        </p:nvGrpSpPr>
        <p:grpSpPr>
          <a:xfrm>
            <a:off x="14086485" y="87782"/>
            <a:ext cx="4201515" cy="3638531"/>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A2239"/>
            </a:solidFill>
          </p:spPr>
          <p:txBody>
            <a:bodyPr/>
            <a:lstStyle/>
            <a:p>
              <a:endParaRPr lang="en-US"/>
            </a:p>
          </p:txBody>
        </p:sp>
      </p:grpSp>
      <p:grpSp>
        <p:nvGrpSpPr>
          <p:cNvPr id="4" name="Group 4"/>
          <p:cNvGrpSpPr/>
          <p:nvPr/>
        </p:nvGrpSpPr>
        <p:grpSpPr>
          <a:xfrm>
            <a:off x="12353270" y="-26504"/>
            <a:ext cx="2481390" cy="2148895"/>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6BB7"/>
            </a:solidFill>
          </p:spPr>
          <p:txBody>
            <a:bodyPr/>
            <a:lstStyle/>
            <a:p>
              <a:endParaRPr lang="en-US"/>
            </a:p>
          </p:txBody>
        </p:sp>
      </p:grpSp>
      <p:grpSp>
        <p:nvGrpSpPr>
          <p:cNvPr id="6" name="Group 6"/>
          <p:cNvGrpSpPr/>
          <p:nvPr/>
        </p:nvGrpSpPr>
        <p:grpSpPr>
          <a:xfrm>
            <a:off x="15310222" y="3238500"/>
            <a:ext cx="2977778" cy="2578770"/>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1B248"/>
            </a:solidFill>
          </p:spPr>
          <p:txBody>
            <a:bodyPr/>
            <a:lstStyle/>
            <a:p>
              <a:endParaRPr lang="en-US"/>
            </a:p>
          </p:txBody>
        </p:sp>
      </p:grpSp>
      <p:sp>
        <p:nvSpPr>
          <p:cNvPr id="9" name="TextBox 9"/>
          <p:cNvSpPr txBox="1"/>
          <p:nvPr/>
        </p:nvSpPr>
        <p:spPr>
          <a:xfrm>
            <a:off x="609600" y="2160841"/>
            <a:ext cx="14546762" cy="765780"/>
          </a:xfrm>
          <a:prstGeom prst="rect">
            <a:avLst/>
          </a:prstGeom>
        </p:spPr>
        <p:txBody>
          <a:bodyPr lIns="0" tIns="0" rIns="0" bIns="0" rtlCol="0" anchor="t">
            <a:spAutoFit/>
          </a:bodyPr>
          <a:lstStyle/>
          <a:p>
            <a:pPr>
              <a:lnSpc>
                <a:spcPts val="5773"/>
              </a:lnSpc>
            </a:pPr>
            <a:r>
              <a:rPr lang="en-US" sz="5773" dirty="0">
                <a:solidFill>
                  <a:srgbClr val="0A2239"/>
                </a:solidFill>
                <a:latin typeface="Open Sans Bold Bold"/>
              </a:rPr>
              <a:t>WHAT IS AN MREC COMPLAINT?</a:t>
            </a:r>
          </a:p>
        </p:txBody>
      </p:sp>
      <p:sp>
        <p:nvSpPr>
          <p:cNvPr id="12" name="TextBox 12"/>
          <p:cNvSpPr txBox="1"/>
          <p:nvPr/>
        </p:nvSpPr>
        <p:spPr>
          <a:xfrm>
            <a:off x="1447800" y="3924300"/>
            <a:ext cx="10058400" cy="2247859"/>
          </a:xfrm>
          <a:prstGeom prst="rect">
            <a:avLst/>
          </a:prstGeom>
        </p:spPr>
        <p:txBody>
          <a:bodyPr wrap="square" lIns="0" tIns="0" rIns="0" bIns="0" rtlCol="0" anchor="t">
            <a:spAutoFit/>
          </a:bodyPr>
          <a:lstStyle/>
          <a:p>
            <a:pPr marL="377826" lvl="1">
              <a:lnSpc>
                <a:spcPts val="3500"/>
              </a:lnSpc>
            </a:pPr>
            <a:r>
              <a:rPr lang="en-US" sz="3500" dirty="0">
                <a:solidFill>
                  <a:srgbClr val="0A2239"/>
                </a:solidFill>
                <a:latin typeface="Open Sans Bold"/>
              </a:rPr>
              <a:t>An MREC Complaint is filed when it is thought that a State Law or MREC Rule is broken by a real estate licensee or home inspector. </a:t>
            </a:r>
          </a:p>
          <a:p>
            <a:pPr>
              <a:lnSpc>
                <a:spcPts val="3500"/>
              </a:lnSpc>
            </a:pPr>
            <a:r>
              <a:rPr lang="en-US" sz="3500" dirty="0">
                <a:solidFill>
                  <a:srgbClr val="0A2239"/>
                </a:solidFill>
                <a:latin typeface="Open Sans Bold"/>
              </a:rPr>
              <a:t>      </a:t>
            </a:r>
            <a:endParaRPr lang="en-US" sz="3500" dirty="0">
              <a:solidFill>
                <a:srgbClr val="21B248"/>
              </a:solidFill>
              <a:latin typeface="Open Sans Bold"/>
            </a:endParaRPr>
          </a:p>
        </p:txBody>
      </p:sp>
      <p:grpSp>
        <p:nvGrpSpPr>
          <p:cNvPr id="16" name="Group 2">
            <a:extLst>
              <a:ext uri="{FF2B5EF4-FFF2-40B4-BE49-F238E27FC236}">
                <a16:creationId xmlns:a16="http://schemas.microsoft.com/office/drawing/2014/main" id="{9E053962-CA39-688B-8AEB-02E7D9F0605E}"/>
              </a:ext>
            </a:extLst>
          </p:cNvPr>
          <p:cNvGrpSpPr/>
          <p:nvPr/>
        </p:nvGrpSpPr>
        <p:grpSpPr>
          <a:xfrm>
            <a:off x="14714290" y="5239876"/>
            <a:ext cx="2647880" cy="2163740"/>
            <a:chOff x="0" y="0"/>
            <a:chExt cx="3619627" cy="3134614"/>
          </a:xfrm>
        </p:grpSpPr>
        <p:sp>
          <p:nvSpPr>
            <p:cNvPr id="17" name="Freeform 3">
              <a:extLst>
                <a:ext uri="{FF2B5EF4-FFF2-40B4-BE49-F238E27FC236}">
                  <a16:creationId xmlns:a16="http://schemas.microsoft.com/office/drawing/2014/main" id="{B65D4966-9CAA-C70C-9A5F-AF1E38705B98}"/>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A2239"/>
            </a:solidFill>
          </p:spPr>
          <p:txBody>
            <a:bodyPr/>
            <a:lstStyle/>
            <a:p>
              <a:endParaRPr lang="en-US"/>
            </a:p>
          </p:txBody>
        </p:sp>
      </p:grpSp>
      <p:grpSp>
        <p:nvGrpSpPr>
          <p:cNvPr id="18" name="Group 4">
            <a:extLst>
              <a:ext uri="{FF2B5EF4-FFF2-40B4-BE49-F238E27FC236}">
                <a16:creationId xmlns:a16="http://schemas.microsoft.com/office/drawing/2014/main" id="{F78B3D25-95A1-6C0C-92A0-D80D48C40480}"/>
              </a:ext>
            </a:extLst>
          </p:cNvPr>
          <p:cNvGrpSpPr/>
          <p:nvPr/>
        </p:nvGrpSpPr>
        <p:grpSpPr>
          <a:xfrm>
            <a:off x="14069527" y="3742976"/>
            <a:ext cx="2481390" cy="2148895"/>
            <a:chOff x="0" y="0"/>
            <a:chExt cx="3619627" cy="3134614"/>
          </a:xfrm>
        </p:grpSpPr>
        <p:sp>
          <p:nvSpPr>
            <p:cNvPr id="19" name="Freeform 5">
              <a:extLst>
                <a:ext uri="{FF2B5EF4-FFF2-40B4-BE49-F238E27FC236}">
                  <a16:creationId xmlns:a16="http://schemas.microsoft.com/office/drawing/2014/main" id="{59EFF4E4-EE0A-26AB-5799-AF73F73404CA}"/>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6BB7"/>
            </a:solidFill>
          </p:spPr>
          <p:txBody>
            <a:bodyPr/>
            <a:lstStyle/>
            <a:p>
              <a:endParaRPr lang="en-US"/>
            </a:p>
          </p:txBody>
        </p:sp>
      </p:grpSp>
      <p:grpSp>
        <p:nvGrpSpPr>
          <p:cNvPr id="20" name="Group 6">
            <a:extLst>
              <a:ext uri="{FF2B5EF4-FFF2-40B4-BE49-F238E27FC236}">
                <a16:creationId xmlns:a16="http://schemas.microsoft.com/office/drawing/2014/main" id="{05B3C14E-2F63-3AB9-C02F-1DA9FD5C97E5}"/>
              </a:ext>
            </a:extLst>
          </p:cNvPr>
          <p:cNvGrpSpPr/>
          <p:nvPr/>
        </p:nvGrpSpPr>
        <p:grpSpPr>
          <a:xfrm>
            <a:off x="13336393" y="1680208"/>
            <a:ext cx="2094199" cy="1702891"/>
            <a:chOff x="0" y="0"/>
            <a:chExt cx="3619627" cy="3134614"/>
          </a:xfrm>
        </p:grpSpPr>
        <p:sp>
          <p:nvSpPr>
            <p:cNvPr id="21" name="Freeform 7">
              <a:extLst>
                <a:ext uri="{FF2B5EF4-FFF2-40B4-BE49-F238E27FC236}">
                  <a16:creationId xmlns:a16="http://schemas.microsoft.com/office/drawing/2014/main" id="{5691CD00-E2A6-29FB-4938-1B8FC80A523F}"/>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1B248"/>
            </a:solidFill>
          </p:spPr>
          <p:txBody>
            <a:bodyPr/>
            <a:lstStyle/>
            <a:p>
              <a:endParaRPr lang="en-US"/>
            </a:p>
          </p:txBody>
        </p:sp>
      </p:grpSp>
    </p:spTree>
    <p:extLst>
      <p:ext uri="{BB962C8B-B14F-4D97-AF65-F5344CB8AC3E}">
        <p14:creationId xmlns:p14="http://schemas.microsoft.com/office/powerpoint/2010/main" val="264563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A2239"/>
        </a:solidFill>
        <a:effectLst/>
      </p:bgPr>
    </p:bg>
    <p:spTree>
      <p:nvGrpSpPr>
        <p:cNvPr id="1" name=""/>
        <p:cNvGrpSpPr/>
        <p:nvPr/>
      </p:nvGrpSpPr>
      <p:grpSpPr>
        <a:xfrm>
          <a:off x="0" y="0"/>
          <a:ext cx="0" cy="0"/>
          <a:chOff x="0" y="0"/>
          <a:chExt cx="0" cy="0"/>
        </a:xfrm>
      </p:grpSpPr>
      <p:sp>
        <p:nvSpPr>
          <p:cNvPr id="2" name="TextBox 2"/>
          <p:cNvSpPr txBox="1"/>
          <p:nvPr/>
        </p:nvSpPr>
        <p:spPr>
          <a:xfrm>
            <a:off x="2362200" y="4209006"/>
            <a:ext cx="15345635" cy="2724150"/>
          </a:xfrm>
          <a:prstGeom prst="rect">
            <a:avLst/>
          </a:prstGeom>
        </p:spPr>
        <p:txBody>
          <a:bodyPr lIns="0" tIns="0" rIns="0" bIns="0" rtlCol="0" anchor="t">
            <a:spAutoFit/>
          </a:bodyPr>
          <a:lstStyle/>
          <a:p>
            <a:pPr>
              <a:lnSpc>
                <a:spcPts val="4320"/>
              </a:lnSpc>
              <a:spcBef>
                <a:spcPct val="0"/>
              </a:spcBef>
            </a:pPr>
            <a:r>
              <a:rPr lang="en-US" sz="3600" dirty="0">
                <a:solidFill>
                  <a:srgbClr val="FFFFFF"/>
                </a:solidFill>
                <a:latin typeface="Fira Sans Medium"/>
              </a:rPr>
              <a:t>ANY LICENSEE OR CONSUMER OR THE COMMISSION ITSELF. ANYONE MAY FILE A COMPLAINT WITH MREC. EITHER THE LICENSEE OR THE CONSUMER MAY FILL OUT THE FORMS, OR THEY MAY RETAIN AN ATTORNEY TO DO IT. OF COURSE, MREC MAY, ON ITS OWN MOTION, OPEN AN INVESTIGATION AND FILE A COMPLAINT.</a:t>
            </a:r>
          </a:p>
        </p:txBody>
      </p:sp>
      <p:sp>
        <p:nvSpPr>
          <p:cNvPr id="3" name="TextBox 3"/>
          <p:cNvSpPr txBox="1"/>
          <p:nvPr/>
        </p:nvSpPr>
        <p:spPr>
          <a:xfrm>
            <a:off x="1028700" y="1028700"/>
            <a:ext cx="14766361" cy="3162300"/>
          </a:xfrm>
          <a:prstGeom prst="rect">
            <a:avLst/>
          </a:prstGeom>
        </p:spPr>
        <p:txBody>
          <a:bodyPr lIns="0" tIns="0" rIns="0" bIns="0" rtlCol="0" anchor="t">
            <a:spAutoFit/>
          </a:bodyPr>
          <a:lstStyle/>
          <a:p>
            <a:pPr>
              <a:lnSpc>
                <a:spcPts val="12480"/>
              </a:lnSpc>
            </a:pPr>
            <a:r>
              <a:rPr lang="en-US" sz="10400">
                <a:solidFill>
                  <a:srgbClr val="FFFFFF"/>
                </a:solidFill>
                <a:latin typeface="Fira Sans Medium"/>
              </a:rPr>
              <a:t>WHO CAN FILE A COMPLAINT? </a:t>
            </a:r>
          </a:p>
        </p:txBody>
      </p:sp>
      <p:grpSp>
        <p:nvGrpSpPr>
          <p:cNvPr id="4" name="Group 4"/>
          <p:cNvGrpSpPr/>
          <p:nvPr/>
        </p:nvGrpSpPr>
        <p:grpSpPr>
          <a:xfrm>
            <a:off x="-3563094" y="6077994"/>
            <a:ext cx="6383425" cy="5528076"/>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FFFFF"/>
            </a:solidFill>
          </p:spPr>
          <p:txBody>
            <a:bodyPr/>
            <a:lstStyle/>
            <a:p>
              <a:endParaRPr lang="en-US"/>
            </a:p>
          </p:txBody>
        </p:sp>
      </p:grpSp>
      <p:grpSp>
        <p:nvGrpSpPr>
          <p:cNvPr id="6" name="Group 6"/>
          <p:cNvGrpSpPr/>
          <p:nvPr/>
        </p:nvGrpSpPr>
        <p:grpSpPr>
          <a:xfrm>
            <a:off x="1768108" y="7256676"/>
            <a:ext cx="3034530" cy="2627917"/>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1B248"/>
            </a:solidFill>
          </p:spPr>
          <p:txBody>
            <a:bodyPr/>
            <a:lstStyle/>
            <a:p>
              <a:endParaRPr lang="en-US"/>
            </a:p>
          </p:txBody>
        </p:sp>
      </p:grpSp>
      <p:grpSp>
        <p:nvGrpSpPr>
          <p:cNvPr id="8" name="Group 8"/>
          <p:cNvGrpSpPr/>
          <p:nvPr/>
        </p:nvGrpSpPr>
        <p:grpSpPr>
          <a:xfrm>
            <a:off x="4053492" y="8956750"/>
            <a:ext cx="2141618" cy="1854652"/>
            <a:chOff x="0" y="0"/>
            <a:chExt cx="3619627" cy="3134614"/>
          </a:xfrm>
        </p:grpSpPr>
        <p:sp>
          <p:nvSpPr>
            <p:cNvPr id="9" name="Freeform 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6BB7"/>
            </a:solidFill>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BB7"/>
        </a:solidFill>
        <a:effectLst/>
      </p:bgPr>
    </p:bg>
    <p:spTree>
      <p:nvGrpSpPr>
        <p:cNvPr id="1" name=""/>
        <p:cNvGrpSpPr/>
        <p:nvPr/>
      </p:nvGrpSpPr>
      <p:grpSpPr>
        <a:xfrm>
          <a:off x="0" y="0"/>
          <a:ext cx="0" cy="0"/>
          <a:chOff x="0" y="0"/>
          <a:chExt cx="0" cy="0"/>
        </a:xfrm>
      </p:grpSpPr>
      <p:grpSp>
        <p:nvGrpSpPr>
          <p:cNvPr id="2" name="Group 2"/>
          <p:cNvGrpSpPr/>
          <p:nvPr/>
        </p:nvGrpSpPr>
        <p:grpSpPr>
          <a:xfrm>
            <a:off x="13585950" y="-517425"/>
            <a:ext cx="6210236" cy="537809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A2239"/>
            </a:solidFill>
          </p:spPr>
          <p:txBody>
            <a:bodyPr/>
            <a:lstStyle/>
            <a:p>
              <a:endParaRPr lang="en-US"/>
            </a:p>
          </p:txBody>
        </p:sp>
      </p:grpSp>
      <p:grpSp>
        <p:nvGrpSpPr>
          <p:cNvPr id="4" name="Group 4"/>
          <p:cNvGrpSpPr/>
          <p:nvPr/>
        </p:nvGrpSpPr>
        <p:grpSpPr>
          <a:xfrm>
            <a:off x="12009993" y="306851"/>
            <a:ext cx="3151914" cy="272957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1B248"/>
            </a:solidFill>
          </p:spPr>
          <p:txBody>
            <a:bodyPr/>
            <a:lstStyle/>
            <a:p>
              <a:endParaRPr lang="en-US"/>
            </a:p>
          </p:txBody>
        </p:sp>
      </p:grpSp>
      <p:sp>
        <p:nvSpPr>
          <p:cNvPr id="6" name="Freeform 6"/>
          <p:cNvSpPr/>
          <p:nvPr/>
        </p:nvSpPr>
        <p:spPr>
          <a:xfrm>
            <a:off x="8097146" y="464674"/>
            <a:ext cx="9465328" cy="9449473"/>
          </a:xfrm>
          <a:custGeom>
            <a:avLst/>
            <a:gdLst/>
            <a:ahLst/>
            <a:cxnLst/>
            <a:rect l="l" t="t" r="r" b="b"/>
            <a:pathLst>
              <a:path w="9465328" h="9449473">
                <a:moveTo>
                  <a:pt x="0" y="0"/>
                </a:moveTo>
                <a:lnTo>
                  <a:pt x="9465328" y="0"/>
                </a:lnTo>
                <a:lnTo>
                  <a:pt x="9465328" y="9449473"/>
                </a:lnTo>
                <a:lnTo>
                  <a:pt x="0" y="9449473"/>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819976" y="696764"/>
            <a:ext cx="6700180" cy="3114608"/>
          </a:xfrm>
          <a:prstGeom prst="rect">
            <a:avLst/>
          </a:prstGeom>
        </p:spPr>
        <p:txBody>
          <a:bodyPr lIns="0" tIns="0" rIns="0" bIns="0" rtlCol="0" anchor="t">
            <a:spAutoFit/>
          </a:bodyPr>
          <a:lstStyle/>
          <a:p>
            <a:pPr>
              <a:lnSpc>
                <a:spcPts val="8210"/>
              </a:lnSpc>
              <a:spcBef>
                <a:spcPct val="0"/>
              </a:spcBef>
            </a:pPr>
            <a:r>
              <a:rPr lang="en-US" sz="6841" spc="-68">
                <a:solidFill>
                  <a:srgbClr val="FFFFFF"/>
                </a:solidFill>
                <a:latin typeface="Fira Sans Medium"/>
              </a:rPr>
              <a:t>THE COMPLAINT PROCESS FOR THE PUBLIC: </a:t>
            </a:r>
          </a:p>
        </p:txBody>
      </p:sp>
      <p:sp>
        <p:nvSpPr>
          <p:cNvPr id="8" name="TextBox 8"/>
          <p:cNvSpPr txBox="1"/>
          <p:nvPr/>
        </p:nvSpPr>
        <p:spPr>
          <a:xfrm>
            <a:off x="457200" y="4204024"/>
            <a:ext cx="6972376" cy="1970771"/>
          </a:xfrm>
          <a:prstGeom prst="rect">
            <a:avLst/>
          </a:prstGeom>
        </p:spPr>
        <p:txBody>
          <a:bodyPr lIns="0" tIns="0" rIns="0" bIns="0" rtlCol="0" anchor="t">
            <a:spAutoFit/>
          </a:bodyPr>
          <a:lstStyle/>
          <a:p>
            <a:pPr algn="ctr">
              <a:lnSpc>
                <a:spcPts val="7924"/>
              </a:lnSpc>
            </a:pPr>
            <a:r>
              <a:rPr lang="en-US" sz="5660" dirty="0">
                <a:solidFill>
                  <a:srgbClr val="FFFFFF"/>
                </a:solidFill>
                <a:latin typeface="Barlow Light"/>
              </a:rPr>
              <a:t>VISIT </a:t>
            </a:r>
            <a:r>
              <a:rPr lang="en-US" sz="5200" dirty="0">
                <a:solidFill>
                  <a:srgbClr val="FFFFFF"/>
                </a:solidFill>
                <a:latin typeface="Barlow Light"/>
              </a:rPr>
              <a:t>MREC.MS.GOV/FORMS</a:t>
            </a:r>
          </a:p>
        </p:txBody>
      </p:sp>
      <p:sp>
        <p:nvSpPr>
          <p:cNvPr id="9" name="TextBox 9"/>
          <p:cNvSpPr txBox="1"/>
          <p:nvPr/>
        </p:nvSpPr>
        <p:spPr>
          <a:xfrm>
            <a:off x="547780" y="6286500"/>
            <a:ext cx="6972376" cy="2931187"/>
          </a:xfrm>
          <a:prstGeom prst="rect">
            <a:avLst/>
          </a:prstGeom>
        </p:spPr>
        <p:txBody>
          <a:bodyPr lIns="0" tIns="0" rIns="0" bIns="0" rtlCol="0" anchor="t">
            <a:spAutoFit/>
          </a:bodyPr>
          <a:lstStyle/>
          <a:p>
            <a:pPr algn="ctr">
              <a:lnSpc>
                <a:spcPts val="7924"/>
              </a:lnSpc>
            </a:pPr>
            <a:r>
              <a:rPr lang="en-US" sz="5660" dirty="0">
                <a:solidFill>
                  <a:srgbClr val="FFFFFF"/>
                </a:solidFill>
                <a:latin typeface="Barlow Light"/>
              </a:rPr>
              <a:t>AND FOLLOW THE STEPS to FILE A</a:t>
            </a:r>
          </a:p>
          <a:p>
            <a:pPr algn="ctr">
              <a:lnSpc>
                <a:spcPts val="7924"/>
              </a:lnSpc>
            </a:pPr>
            <a:r>
              <a:rPr lang="en-US" sz="5660" dirty="0">
                <a:solidFill>
                  <a:srgbClr val="FFFFFF"/>
                </a:solidFill>
                <a:latin typeface="Barlow Light"/>
              </a:rPr>
              <a:t>COMPLAINT.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1588</Words>
  <Application>Microsoft Office PowerPoint</Application>
  <PresentationFormat>Custom</PresentationFormat>
  <Paragraphs>150</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Calibri</vt:lpstr>
      <vt:lpstr>Arial</vt:lpstr>
      <vt:lpstr>Fira Sans Bold</vt:lpstr>
      <vt:lpstr>Open Sans</vt:lpstr>
      <vt:lpstr>Open Sans Bold</vt:lpstr>
      <vt:lpstr>Barlow Light</vt:lpstr>
      <vt:lpstr>Fira Sans Light</vt:lpstr>
      <vt:lpstr>Open Sans Bold Bold</vt:lpstr>
      <vt:lpstr>Fira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MREC Presentation</dc:title>
  <dc:creator>Nicki Mays</dc:creator>
  <cp:lastModifiedBy>Beth Hansen</cp:lastModifiedBy>
  <cp:revision>8</cp:revision>
  <dcterms:created xsi:type="dcterms:W3CDTF">2006-08-16T00:00:00Z</dcterms:created>
  <dcterms:modified xsi:type="dcterms:W3CDTF">2023-10-21T16:04:51Z</dcterms:modified>
  <dc:identifier>DAFnyZMU3uQ</dc:identifier>
</cp:coreProperties>
</file>