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7" r:id="rId6"/>
    <p:sldId id="260" r:id="rId7"/>
    <p:sldId id="261" r:id="rId8"/>
    <p:sldId id="262" r:id="rId9"/>
    <p:sldId id="263" r:id="rId10"/>
    <p:sldId id="266" r:id="rId11"/>
    <p:sldId id="264" r:id="rId12"/>
    <p:sldId id="265" r:id="rId13"/>
    <p:sldId id="268" r:id="rId14"/>
  </p:sldIdLst>
  <p:sldSz cx="18288000" cy="10287000"/>
  <p:notesSz cx="7315200" cy="9601200"/>
  <p:embeddedFontLst>
    <p:embeddedFont>
      <p:font typeface="Blacker Sans Pro" panose="020B0604020202020204" charset="0"/>
      <p:regular r:id="rId16"/>
    </p:embeddedFont>
    <p:embeddedFont>
      <p:font typeface="Calibri" panose="020F0502020204030204" pitchFamily="34"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
      <p:font typeface="Open Sans Bold" panose="020B0806030504020204" charset="0"/>
      <p:regular r:id="rId25"/>
    </p:embeddedFont>
    <p:embeddedFont>
      <p:font typeface="Open Sans Bold Bold" panose="020B0604020202020204" charset="0"/>
      <p:regular r:id="rId26"/>
    </p:embeddedFont>
    <p:embeddedFont>
      <p:font typeface="Tw Cen MT" panose="020B06020201040206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D069C1-B225-44AA-9048-DC6143214556}" v="1" dt="2023-08-18T01:49:29.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78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1" d="100"/>
          <a:sy n="61" d="100"/>
        </p:scale>
        <p:origin x="3156"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lang="cs-CZ"/>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fld id="{B7268E1E-0E44-426D-905E-8AD9B19D2182}" type="datetimeFigureOut">
              <a:rPr lang="cs-CZ" smtClean="0"/>
              <a:t>14.09.2023</a:t>
            </a:fld>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lang="cs-CZ"/>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lang="cs-CZ"/>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888" y="630238"/>
            <a:ext cx="6702425" cy="3770312"/>
          </a:xfrm>
        </p:spPr>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67126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6863" y="625475"/>
            <a:ext cx="6804025" cy="3827463"/>
          </a:xfrm>
        </p:spPr>
      </p:sp>
      <p:sp>
        <p:nvSpPr>
          <p:cNvPr id="3" name="Notes Placeholder 2"/>
          <p:cNvSpPr>
            <a:spLocks noGrp="1"/>
          </p:cNvSpPr>
          <p:nvPr>
            <p:ph type="body" idx="1"/>
          </p:nvPr>
        </p:nvSpPr>
        <p:spPr>
          <a:xfrm>
            <a:off x="217478" y="4772488"/>
            <a:ext cx="6772602" cy="4219112"/>
          </a:xfrm>
        </p:spPr>
        <p:txBody>
          <a:bodyPr/>
          <a:lstStyle/>
          <a:p>
            <a:r>
              <a:rPr lang="en-US" sz="1900" kern="100" dirty="0">
                <a:latin typeface="Calibri" panose="020F0502020204030204" pitchFamily="34" charset="0"/>
                <a:ea typeface="Calibri" panose="020F0502020204030204" pitchFamily="34" charset="0"/>
                <a:cs typeface="Times New Roman" panose="02020603050405020304" pitchFamily="18" charset="0"/>
              </a:rPr>
              <a:t>Arbitration is available for Claims submitted between REALTOR</a:t>
            </a:r>
            <a:r>
              <a:rPr lang="en-US" sz="1900" kern="100" dirty="0">
                <a:latin typeface="Tw Cen MT" panose="020B0602020104020603" pitchFamily="34" charset="0"/>
                <a:ea typeface="Calibri" panose="020F0502020204030204" pitchFamily="34" charset="0"/>
                <a:cs typeface="Times New Roman" panose="02020603050405020304" pitchFamily="18" charset="0"/>
              </a:rPr>
              <a:t>® </a:t>
            </a:r>
            <a:r>
              <a:rPr lang="en-US" sz="1900" kern="100" dirty="0">
                <a:ea typeface="Calibri" panose="020F0502020204030204" pitchFamily="34" charset="0"/>
                <a:cs typeface="Times New Roman" panose="02020603050405020304" pitchFamily="18" charset="0"/>
              </a:rPr>
              <a:t>principals</a:t>
            </a:r>
            <a:r>
              <a:rPr lang="en-US" sz="1900" kern="100" dirty="0">
                <a:latin typeface="Calibri" panose="020F0502020204030204" pitchFamily="34" charset="0"/>
                <a:ea typeface="Calibri" panose="020F0502020204030204" pitchFamily="34" charset="0"/>
                <a:cs typeface="Times New Roman" panose="02020603050405020304" pitchFamily="18" charset="0"/>
              </a:rPr>
              <a:t>.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In many cases Arbitration is used when there is a dispute regarding compensation.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When a Hearing Panel issues an Arbitration award it is typically a “winner takes all” decision.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A request for Procedural Review of the Hearing Panel’s decision (the award) may be submitted in some cases.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611425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6063" y="538163"/>
            <a:ext cx="6867525" cy="3862387"/>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268183" y="4648200"/>
            <a:ext cx="6666018" cy="4800600"/>
          </a:xfrm>
          <a:prstGeom prst="rect">
            <a:avLst/>
          </a:prstGeom>
        </p:spPr>
        <p:txBody>
          <a:bodyPr vert="horz" lIns="96661" tIns="48331" rIns="96661" bIns="48331" rtlCol="0"/>
          <a:lstStyle/>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If an arbitration request is forwarded by the Grievance Committee, Mediation will be offered.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This optional service is the preferred method of resolution by NAR before a hearing.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The parties are able to have control over the decision versus a Hearing panel determining the award.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Associations must offer their Members the ability to Mediate an arbitration request with an Independent Mediator to try to come to a resolution.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In the event Mediation is not successful the next step is the Hearing.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As with everything in the Pro Standards process, Mediation is confidential.</a:t>
            </a: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320675"/>
            <a:ext cx="6800850" cy="3825875"/>
          </a:xfrm>
        </p:spPr>
      </p:sp>
      <p:sp>
        <p:nvSpPr>
          <p:cNvPr id="3" name="Notes Placeholder 2"/>
          <p:cNvSpPr>
            <a:spLocks noGrp="1"/>
          </p:cNvSpPr>
          <p:nvPr>
            <p:ph type="body" idx="1"/>
          </p:nvPr>
        </p:nvSpPr>
        <p:spPr>
          <a:xfrm>
            <a:off x="270510" y="4343400"/>
            <a:ext cx="6800850" cy="5029200"/>
          </a:xfrm>
        </p:spPr>
        <p:txBody>
          <a:bodyPr/>
          <a:lstStyle/>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If one party doesn’t agree to Mediation or if Mediation is unsuccessful you will move to a Hearing.</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The Hearing Panel is a group of your peers.</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During the hearing you’ll have an opportunity to present your case.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The Respondent will also have the chance to present their information.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Each party is able to cross examine (question) the other party.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There is also a time for the hearing panel to ask questions of both parties.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Once the case has been presented the Hearing Panel will deliberate and come to a decision. The decision of the Hearing Panel may be appealed or a request for procedural review may be submitted in certain circumstances by one or both parties.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626193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719138"/>
            <a:ext cx="6481762" cy="3646487"/>
          </a:xfrm>
        </p:spPr>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14931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 y="400050"/>
            <a:ext cx="6775450" cy="3811588"/>
          </a:xfrm>
        </p:spPr>
      </p:sp>
      <p:sp>
        <p:nvSpPr>
          <p:cNvPr id="3" name="Notes Placeholder 2"/>
          <p:cNvSpPr>
            <a:spLocks noGrp="1"/>
          </p:cNvSpPr>
          <p:nvPr>
            <p:ph type="body" idx="1"/>
          </p:nvPr>
        </p:nvSpPr>
        <p:spPr>
          <a:xfrm>
            <a:off x="325120" y="4419600"/>
            <a:ext cx="6664960" cy="4204811"/>
          </a:xfrm>
        </p:spPr>
        <p:txBody>
          <a:bodyPr/>
          <a:lstStyle/>
          <a:p>
            <a:pPr marL="342900" indent="-342900">
              <a:buFont typeface="Arial" panose="020B0604020202020204" pitchFamily="34" charset="0"/>
              <a:buChar char="•"/>
            </a:pPr>
            <a:r>
              <a:rPr lang="en-US" sz="1900" kern="100" dirty="0">
                <a:latin typeface="Calibri" panose="020F0502020204030204" pitchFamily="34" charset="0"/>
                <a:ea typeface="Calibri" panose="020F0502020204030204" pitchFamily="34" charset="0"/>
                <a:cs typeface="Times New Roman" panose="02020603050405020304" pitchFamily="18" charset="0"/>
              </a:rPr>
              <a:t>The Code of Ethics are maintained by the National Association of REALTORS®. </a:t>
            </a:r>
          </a:p>
          <a:p>
            <a:pPr marL="342900" indent="-342900">
              <a:buFont typeface="Arial" panose="020B0604020202020204" pitchFamily="34" charset="0"/>
              <a:buChar char="•"/>
            </a:pPr>
            <a:r>
              <a:rPr lang="en-US" sz="1900" kern="100" dirty="0">
                <a:latin typeface="Calibri" panose="020F0502020204030204" pitchFamily="34" charset="0"/>
                <a:ea typeface="Calibri" panose="020F0502020204030204" pitchFamily="34" charset="0"/>
                <a:cs typeface="Times New Roman" panose="02020603050405020304" pitchFamily="18" charset="0"/>
              </a:rPr>
              <a:t>There are 17 Articles in the Code of Ethics</a:t>
            </a:r>
          </a:p>
          <a:p>
            <a:pPr marL="342900" indent="-342900">
              <a:buFont typeface="Arial" panose="020B0604020202020204" pitchFamily="34" charset="0"/>
              <a:buChar char="•"/>
            </a:pPr>
            <a:r>
              <a:rPr lang="en-US" sz="1900" kern="100" dirty="0">
                <a:latin typeface="Calibri" panose="020F0502020204030204" pitchFamily="34" charset="0"/>
                <a:ea typeface="Calibri" panose="020F0502020204030204" pitchFamily="34" charset="0"/>
                <a:cs typeface="Times New Roman" panose="02020603050405020304" pitchFamily="18" charset="0"/>
              </a:rPr>
              <a:t>It is a membership duty for each REALTOR® to abide by and follow the Code of Ethics. </a:t>
            </a:r>
          </a:p>
          <a:p>
            <a:pPr marL="342900" indent="-342900">
              <a:buFont typeface="Arial" panose="020B0604020202020204" pitchFamily="34" charset="0"/>
              <a:buChar char="•"/>
            </a:pPr>
            <a:r>
              <a:rPr lang="en-US" sz="1900" kern="100" dirty="0">
                <a:latin typeface="Calibri" panose="020F0502020204030204" pitchFamily="34" charset="0"/>
                <a:ea typeface="Calibri" panose="020F0502020204030204" pitchFamily="34" charset="0"/>
                <a:cs typeface="Times New Roman" panose="02020603050405020304" pitchFamily="18" charset="0"/>
              </a:rPr>
              <a:t>Code of Ethics training is required of every REALTOR® member once every three years.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38895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3" y="533400"/>
            <a:ext cx="6734175" cy="3787775"/>
          </a:xfrm>
        </p:spPr>
      </p:sp>
      <p:sp>
        <p:nvSpPr>
          <p:cNvPr id="3" name="Notes Placeholder 2"/>
          <p:cNvSpPr>
            <a:spLocks noGrp="1"/>
          </p:cNvSpPr>
          <p:nvPr>
            <p:ph type="body" idx="1"/>
          </p:nvPr>
        </p:nvSpPr>
        <p:spPr>
          <a:xfrm>
            <a:off x="283528" y="4549870"/>
            <a:ext cx="6664960" cy="4555299"/>
          </a:xfrm>
        </p:spPr>
        <p:txBody>
          <a:bodyPr/>
          <a:lstStyle/>
          <a:p>
            <a:r>
              <a:rPr lang="en-US" sz="1900" kern="100" dirty="0">
                <a:latin typeface="Calibri" panose="020F0502020204030204" pitchFamily="34" charset="0"/>
                <a:ea typeface="Calibri" panose="020F0502020204030204" pitchFamily="34" charset="0"/>
                <a:cs typeface="Times New Roman" panose="02020603050405020304" pitchFamily="18" charset="0"/>
              </a:rPr>
              <a:t>Alleged ethical violations are officially filed by the Complainant with any local board where the Responding Member holds membership.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The Local Board Grievance committee determines if the alleged violation should be moved forward to a hearing.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A Code of Ethics complaint is NOT an Mississippi Real Estate Commission, or MREC, Complaint.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An MREC Complaint is filed when someone believes a law or MREC rule has been broken.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These are two separate types of complaints.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01750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630238"/>
            <a:ext cx="6845300" cy="3849687"/>
          </a:xfrm>
        </p:spPr>
      </p:sp>
      <p:sp>
        <p:nvSpPr>
          <p:cNvPr id="3" name="Notes Placeholder 2"/>
          <p:cNvSpPr>
            <a:spLocks noGrp="1"/>
          </p:cNvSpPr>
          <p:nvPr>
            <p:ph type="body" idx="1"/>
          </p:nvPr>
        </p:nvSpPr>
        <p:spPr>
          <a:xfrm>
            <a:off x="284480" y="4724400"/>
            <a:ext cx="6746240" cy="4246721"/>
          </a:xfrm>
        </p:spPr>
        <p:txBody>
          <a:bodyPr/>
          <a:lstStyle/>
          <a:p>
            <a:r>
              <a:rPr lang="en-US" sz="1900" kern="100" dirty="0">
                <a:latin typeface="Calibri" panose="020F0502020204030204" pitchFamily="34" charset="0"/>
                <a:ea typeface="Calibri" panose="020F0502020204030204" pitchFamily="34" charset="0"/>
                <a:cs typeface="Times New Roman" panose="02020603050405020304" pitchFamily="18" charset="0"/>
              </a:rPr>
              <a:t>Do you believe someone has violated the Code of Ethics?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As a best practice try to speak to your Broker first to determine the best course of action.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Ombudsman and Mediation services are available to you; these are the quickest and least costly ways to resolve the complaint.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We’ll talk more about Mediation in just a few minutes, but I want to mention a few things about Ombudsmen.</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00830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652463"/>
            <a:ext cx="6834187" cy="3844925"/>
          </a:xfrm>
        </p:spPr>
      </p:sp>
      <p:sp>
        <p:nvSpPr>
          <p:cNvPr id="3" name="Notes Placeholder 2"/>
          <p:cNvSpPr>
            <a:spLocks noGrp="1"/>
          </p:cNvSpPr>
          <p:nvPr>
            <p:ph type="body" idx="1"/>
          </p:nvPr>
        </p:nvSpPr>
        <p:spPr>
          <a:xfrm>
            <a:off x="217487" y="4811412"/>
            <a:ext cx="6853873" cy="4180188"/>
          </a:xfrm>
        </p:spPr>
        <p:txBody>
          <a:bodyPr/>
          <a:lstStyle/>
          <a:p>
            <a:r>
              <a:rPr lang="en-US" sz="1900" kern="100" dirty="0">
                <a:latin typeface="Calibri" panose="020F0502020204030204" pitchFamily="34" charset="0"/>
                <a:ea typeface="Calibri" panose="020F0502020204030204" pitchFamily="34" charset="0"/>
                <a:cs typeface="Times New Roman" panose="02020603050405020304" pitchFamily="18" charset="0"/>
              </a:rPr>
              <a:t>Ombudsman services are available in lieu of the Grievance and Hearing Process.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This is a process that is an optional service offered by the Association of REALTORS® available only to REALTORS® to resolve disputes.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The role of the Ombudsman is primarily one of communication.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Our ombudsmen are specially trained and ready to help.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Their goal is to help the parties resolve dispute before they develop into conflict.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168808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55588" y="539750"/>
            <a:ext cx="6670675" cy="3752850"/>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337202" y="4648200"/>
            <a:ext cx="6640796" cy="3976211"/>
          </a:xfrm>
          <a:prstGeom prst="rect">
            <a:avLst/>
          </a:prstGeom>
        </p:spPr>
        <p:txBody>
          <a:bodyPr vert="horz" lIns="96661" tIns="48331" rIns="96661" bIns="48331" rtlCol="0"/>
          <a:lstStyle/>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There is a brochure available to help us with the process at </a:t>
            </a:r>
            <a:r>
              <a:rPr lang="en-US" sz="1900" kern="100" dirty="0" err="1">
                <a:latin typeface="Calibri" panose="020F0502020204030204" pitchFamily="34" charset="0"/>
                <a:ea typeface="Calibri" panose="020F0502020204030204" pitchFamily="34" charset="0"/>
                <a:cs typeface="Times New Roman" panose="02020603050405020304" pitchFamily="18" charset="0"/>
              </a:rPr>
              <a:t>NAR.realtor</a:t>
            </a:r>
            <a:r>
              <a:rPr lang="en-US" sz="1900" kern="100" dirty="0">
                <a:latin typeface="Calibri" panose="020F0502020204030204" pitchFamily="34" charset="0"/>
                <a:ea typeface="Calibri" panose="020F0502020204030204" pitchFamily="34" charset="0"/>
                <a:cs typeface="Times New Roman" panose="02020603050405020304" pitchFamily="18" charset="0"/>
              </a:rPr>
              <a:t>. Search for “Before You File an Ethics Complaint.”</a:t>
            </a:r>
          </a:p>
          <a:p>
            <a:pPr>
              <a:lnSpc>
                <a:spcPct val="107000"/>
              </a:lnSpc>
              <a:spcAft>
                <a:spcPts val="846"/>
              </a:spcAft>
            </a:pP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An Ethics complaint can be filed by anyone, however, the respondent must be a REALTOR®. </a:t>
            </a:r>
          </a:p>
          <a:p>
            <a:pPr>
              <a:lnSpc>
                <a:spcPct val="107000"/>
              </a:lnSpc>
              <a:spcAft>
                <a:spcPts val="846"/>
              </a:spcAft>
            </a:pP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Formal complaints must be completed in a timely manner and include as many details as you’re able to include.</a:t>
            </a:r>
          </a:p>
          <a:p>
            <a:endParaRPr lang="en-US" dirty="0"/>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60388"/>
            <a:ext cx="6581775" cy="3702050"/>
          </a:xfrm>
        </p:spPr>
      </p:sp>
      <p:sp>
        <p:nvSpPr>
          <p:cNvPr id="3" name="Notes Placeholder 2"/>
          <p:cNvSpPr>
            <a:spLocks noGrp="1"/>
          </p:cNvSpPr>
          <p:nvPr>
            <p:ph type="body" idx="1"/>
          </p:nvPr>
        </p:nvSpPr>
        <p:spPr>
          <a:xfrm>
            <a:off x="314960" y="4787625"/>
            <a:ext cx="6685280" cy="3235405"/>
          </a:xfrm>
        </p:spPr>
        <p:txBody>
          <a:bodyPr/>
          <a:lstStyle/>
          <a:p>
            <a:r>
              <a:rPr lang="en-US" sz="1900" kern="100" dirty="0">
                <a:latin typeface="Calibri" panose="020F0502020204030204" pitchFamily="34" charset="0"/>
                <a:ea typeface="Calibri" panose="020F0502020204030204" pitchFamily="34" charset="0"/>
                <a:cs typeface="Times New Roman" panose="02020603050405020304" pitchFamily="18" charset="0"/>
              </a:rPr>
              <a:t>The process of evaluating a complaint is very detailed.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Once the complaint is received, the Local Grievance Committee, at a meeting, will determine if a hearing is warranted.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The Grievance committee uses criteria that are set forth in the NAR Code of Ethics and Arbitration Manual to determine if the complaint should be sent forward for a hearing or if it falls within the Local Citation Policy (if the local board has a Citation policy).</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603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 y="639763"/>
            <a:ext cx="6826250" cy="3840162"/>
          </a:xfrm>
        </p:spPr>
      </p:sp>
      <p:sp>
        <p:nvSpPr>
          <p:cNvPr id="3" name="Notes Placeholder 2"/>
          <p:cNvSpPr>
            <a:spLocks noGrp="1"/>
          </p:cNvSpPr>
          <p:nvPr>
            <p:ph type="body" idx="1"/>
          </p:nvPr>
        </p:nvSpPr>
        <p:spPr>
          <a:xfrm>
            <a:off x="228188" y="4960620"/>
            <a:ext cx="6761892" cy="4335780"/>
          </a:xfrm>
        </p:spPr>
        <p:txBody>
          <a:bodyPr/>
          <a:lstStyle/>
          <a:p>
            <a:r>
              <a:rPr lang="en-US" sz="1900" kern="100" dirty="0">
                <a:latin typeface="Calibri" panose="020F0502020204030204" pitchFamily="34" charset="0"/>
                <a:ea typeface="Calibri" panose="020F0502020204030204" pitchFamily="34" charset="0"/>
                <a:cs typeface="Times New Roman" panose="02020603050405020304" pitchFamily="18" charset="0"/>
              </a:rPr>
              <a:t>The Grievance Committee members are not investigators – their function is to review the complaint and The Code of Ethics to determine if the complaint has been filed within 180 days, the proper articles are cited, and if taken as true constitutes a potential violation of The Code of Ethics.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If it is determined that these questions are true, the Complaint is forwarded for a hearing. </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Grievance committee members may not discuss the complaint beyond the meeting nor shall they discuss the complaint with anyone not present at this meeting.</a:t>
            </a:r>
          </a:p>
          <a:p>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100" dirty="0">
                <a:latin typeface="Calibri" panose="020F0502020204030204" pitchFamily="34" charset="0"/>
                <a:ea typeface="Calibri" panose="020F0502020204030204" pitchFamily="34" charset="0"/>
                <a:cs typeface="Times New Roman" panose="02020603050405020304" pitchFamily="18" charset="0"/>
              </a:rPr>
              <a:t>Confidentiality in this process is critical!</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63852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669925"/>
            <a:ext cx="6918325" cy="3890963"/>
          </a:xfrm>
        </p:spPr>
      </p:sp>
      <p:sp>
        <p:nvSpPr>
          <p:cNvPr id="3" name="Notes Placeholder 2"/>
          <p:cNvSpPr>
            <a:spLocks noGrp="1"/>
          </p:cNvSpPr>
          <p:nvPr>
            <p:ph type="body" idx="1"/>
          </p:nvPr>
        </p:nvSpPr>
        <p:spPr>
          <a:xfrm>
            <a:off x="304800" y="4800600"/>
            <a:ext cx="6766560" cy="4724400"/>
          </a:xfrm>
        </p:spPr>
        <p:txBody>
          <a:bodyPr/>
          <a:lstStyle/>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There are cases where your complaint may be dismissed due to a wrongfully cited article. If this happens the Grievance committee will notify you. </a:t>
            </a:r>
          </a:p>
          <a:p>
            <a:pPr>
              <a:lnSpc>
                <a:spcPct val="107000"/>
              </a:lnSpc>
              <a:spcAft>
                <a:spcPts val="846"/>
              </a:spcAft>
            </a:pPr>
            <a:r>
              <a:rPr lang="en-US" sz="1900" kern="100" dirty="0">
                <a:latin typeface="Calibri" panose="020F0502020204030204" pitchFamily="34" charset="0"/>
                <a:ea typeface="Calibri" panose="020F0502020204030204" pitchFamily="34" charset="0"/>
                <a:cs typeface="Times New Roman" panose="02020603050405020304" pitchFamily="18" charset="0"/>
              </a:rPr>
              <a:t>In the event your complaint is dismissed you may appeal this dismissal to the Local Board of Directors.</a:t>
            </a:r>
          </a:p>
          <a:p>
            <a:r>
              <a:rPr lang="en-US" sz="1900" dirty="0">
                <a:latin typeface="Calibri" panose="020F0502020204030204" pitchFamily="34" charset="0"/>
                <a:ea typeface="Calibri" panose="020F0502020204030204" pitchFamily="34" charset="0"/>
                <a:cs typeface="Times New Roman" panose="02020603050405020304" pitchFamily="18" charset="0"/>
              </a:rPr>
              <a:t>When your complaint moves forward from the Committee towards a Hearing, this does not mean they’ve decided The Code of Ethics has been violated but rather they feel a hearing panel needs to review the case to determine if The Code of Ethics has been violated. </a:t>
            </a:r>
          </a:p>
          <a:p>
            <a:endParaRPr lang="en-US" sz="1900" dirty="0">
              <a:latin typeface="Calibri" panose="020F0502020204030204" pitchFamily="34" charset="0"/>
              <a:ea typeface="Calibri" panose="020F0502020204030204" pitchFamily="34" charset="0"/>
              <a:cs typeface="Times New Roman" panose="02020603050405020304" pitchFamily="18" charset="0"/>
            </a:endParaRPr>
          </a:p>
          <a:p>
            <a:r>
              <a:rPr lang="en-US" sz="1900" dirty="0">
                <a:latin typeface="Calibri" panose="020F0502020204030204" pitchFamily="34" charset="0"/>
                <a:ea typeface="Calibri" panose="020F0502020204030204" pitchFamily="34" charset="0"/>
                <a:cs typeface="Times New Roman" panose="02020603050405020304" pitchFamily="18" charset="0"/>
              </a:rPr>
              <a:t>Both parties will then be notified of the Hearing.</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112972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514350" y="7060416"/>
            <a:ext cx="18802350" cy="753718"/>
            <a:chOff x="0" y="0"/>
            <a:chExt cx="4952059" cy="198510"/>
          </a:xfrm>
        </p:grpSpPr>
        <p:sp>
          <p:nvSpPr>
            <p:cNvPr id="3" name="Freeform 3"/>
            <p:cNvSpPr/>
            <p:nvPr/>
          </p:nvSpPr>
          <p:spPr>
            <a:xfrm>
              <a:off x="0" y="0"/>
              <a:ext cx="4952059" cy="198510"/>
            </a:xfrm>
            <a:custGeom>
              <a:avLst/>
              <a:gdLst/>
              <a:ahLst/>
              <a:cxnLst/>
              <a:rect l="l" t="t" r="r" b="b"/>
              <a:pathLst>
                <a:path w="4952059" h="198510">
                  <a:moveTo>
                    <a:pt x="0" y="0"/>
                  </a:moveTo>
                  <a:lnTo>
                    <a:pt x="4952059" y="0"/>
                  </a:lnTo>
                  <a:lnTo>
                    <a:pt x="4952059" y="198510"/>
                  </a:lnTo>
                  <a:lnTo>
                    <a:pt x="0" y="198510"/>
                  </a:lnTo>
                  <a:close/>
                </a:path>
              </a:pathLst>
            </a:custGeom>
            <a:solidFill>
              <a:srgbClr val="006BB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72148" y="7422933"/>
            <a:ext cx="19032297" cy="3281564"/>
            <a:chOff x="0" y="0"/>
            <a:chExt cx="25376396" cy="4375419"/>
          </a:xfrm>
        </p:grpSpPr>
        <p:pic>
          <p:nvPicPr>
            <p:cNvPr id="6" name="Picture 6"/>
            <p:cNvPicPr>
              <a:picLocks noChangeAspect="1"/>
            </p:cNvPicPr>
            <p:nvPr/>
          </p:nvPicPr>
          <p:blipFill>
            <a:blip r:embed="rId3"/>
            <a:srcRect t="37137" b="36837"/>
            <a:stretch>
              <a:fillRect/>
            </a:stretch>
          </p:blipFill>
          <p:spPr>
            <a:xfrm>
              <a:off x="0" y="0"/>
              <a:ext cx="25376396" cy="4375419"/>
            </a:xfrm>
            <a:prstGeom prst="rect">
              <a:avLst/>
            </a:prstGeom>
          </p:spPr>
        </p:pic>
      </p:grpSp>
      <p:sp>
        <p:nvSpPr>
          <p:cNvPr id="7" name="TextBox 7"/>
          <p:cNvSpPr txBox="1"/>
          <p:nvPr/>
        </p:nvSpPr>
        <p:spPr>
          <a:xfrm>
            <a:off x="912022" y="1996840"/>
            <a:ext cx="15587935" cy="3366295"/>
          </a:xfrm>
          <a:prstGeom prst="rect">
            <a:avLst/>
          </a:prstGeom>
        </p:spPr>
        <p:txBody>
          <a:bodyPr lIns="0" tIns="0" rIns="0" bIns="0" rtlCol="0" anchor="t">
            <a:spAutoFit/>
          </a:bodyPr>
          <a:lstStyle/>
          <a:p>
            <a:pPr>
              <a:lnSpc>
                <a:spcPts val="12906"/>
              </a:lnSpc>
            </a:pPr>
            <a:r>
              <a:rPr lang="en-US" sz="12906">
                <a:solidFill>
                  <a:srgbClr val="0A2239"/>
                </a:solidFill>
                <a:latin typeface="Open Sans Bold Bold"/>
              </a:rPr>
              <a:t>PROFESSIONAL STANDARDS</a:t>
            </a:r>
          </a:p>
        </p:txBody>
      </p:sp>
      <p:sp>
        <p:nvSpPr>
          <p:cNvPr id="8" name="AutoShape 8"/>
          <p:cNvSpPr/>
          <p:nvPr/>
        </p:nvSpPr>
        <p:spPr>
          <a:xfrm>
            <a:off x="0" y="7041366"/>
            <a:ext cx="18288000" cy="19050"/>
          </a:xfrm>
          <a:prstGeom prst="line">
            <a:avLst/>
          </a:prstGeom>
          <a:ln w="114300" cap="flat">
            <a:solidFill>
              <a:srgbClr val="21B248"/>
            </a:solidFill>
            <a:prstDash val="solid"/>
            <a:headEnd type="none" w="sm" len="sm"/>
            <a:tailEnd type="none" w="sm" len="sm"/>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723697" y="-254000"/>
            <a:ext cx="8343764" cy="10891540"/>
            <a:chOff x="0" y="0"/>
            <a:chExt cx="2197535" cy="2868554"/>
          </a:xfrm>
        </p:grpSpPr>
        <p:sp>
          <p:nvSpPr>
            <p:cNvPr id="3" name="Freeform 3"/>
            <p:cNvSpPr/>
            <p:nvPr/>
          </p:nvSpPr>
          <p:spPr>
            <a:xfrm>
              <a:off x="0" y="0"/>
              <a:ext cx="2197535" cy="2868554"/>
            </a:xfrm>
            <a:custGeom>
              <a:avLst/>
              <a:gdLst/>
              <a:ahLst/>
              <a:cxnLst/>
              <a:rect l="l" t="t" r="r" b="b"/>
              <a:pathLst>
                <a:path w="2197535" h="2868554">
                  <a:moveTo>
                    <a:pt x="0" y="0"/>
                  </a:moveTo>
                  <a:lnTo>
                    <a:pt x="2197535" y="0"/>
                  </a:lnTo>
                  <a:lnTo>
                    <a:pt x="2197535" y="2868554"/>
                  </a:lnTo>
                  <a:lnTo>
                    <a:pt x="0" y="2868554"/>
                  </a:lnTo>
                  <a:close/>
                </a:path>
              </a:pathLst>
            </a:custGeom>
            <a:solidFill>
              <a:srgbClr val="006BB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flipV="1">
            <a:off x="7620068" y="146050"/>
            <a:ext cx="23812" cy="10491490"/>
          </a:xfrm>
          <a:prstGeom prst="line">
            <a:avLst/>
          </a:prstGeom>
          <a:ln w="47625" cap="flat">
            <a:solidFill>
              <a:srgbClr val="21B248"/>
            </a:solidFill>
            <a:prstDash val="solid"/>
            <a:headEnd type="none" w="sm" len="sm"/>
            <a:tailEnd type="none" w="sm" len="sm"/>
          </a:ln>
        </p:spPr>
        <p:txBody>
          <a:bodyPr/>
          <a:lstStyle/>
          <a:p>
            <a:endParaRPr lang="en-US"/>
          </a:p>
        </p:txBody>
      </p:sp>
      <p:sp>
        <p:nvSpPr>
          <p:cNvPr id="6" name="TextBox 6"/>
          <p:cNvSpPr txBox="1"/>
          <p:nvPr/>
        </p:nvSpPr>
        <p:spPr>
          <a:xfrm>
            <a:off x="8326827" y="458788"/>
            <a:ext cx="9251573" cy="1330324"/>
          </a:xfrm>
          <a:prstGeom prst="rect">
            <a:avLst/>
          </a:prstGeom>
        </p:spPr>
        <p:txBody>
          <a:bodyPr lIns="0" tIns="0" rIns="0" bIns="0" rtlCol="0" anchor="t">
            <a:spAutoFit/>
          </a:bodyPr>
          <a:lstStyle/>
          <a:p>
            <a:pPr>
              <a:lnSpc>
                <a:spcPts val="9999"/>
              </a:lnSpc>
            </a:pPr>
            <a:r>
              <a:rPr lang="en-US" sz="9999">
                <a:solidFill>
                  <a:srgbClr val="0A2239"/>
                </a:solidFill>
                <a:latin typeface="Open Sans Bold Bold"/>
              </a:rPr>
              <a:t>ARBITRATION</a:t>
            </a:r>
          </a:p>
        </p:txBody>
      </p:sp>
      <p:sp>
        <p:nvSpPr>
          <p:cNvPr id="7" name="TextBox 7"/>
          <p:cNvSpPr txBox="1"/>
          <p:nvPr/>
        </p:nvSpPr>
        <p:spPr>
          <a:xfrm>
            <a:off x="1028700" y="1164700"/>
            <a:ext cx="5946631" cy="4165051"/>
          </a:xfrm>
          <a:prstGeom prst="rect">
            <a:avLst/>
          </a:prstGeom>
        </p:spPr>
        <p:txBody>
          <a:bodyPr lIns="0" tIns="0" rIns="0" bIns="0" rtlCol="0" anchor="t">
            <a:spAutoFit/>
          </a:bodyPr>
          <a:lstStyle/>
          <a:p>
            <a:pPr>
              <a:lnSpc>
                <a:spcPts val="6584"/>
              </a:lnSpc>
            </a:pPr>
            <a:r>
              <a:rPr lang="en-US" sz="4703" dirty="0">
                <a:solidFill>
                  <a:srgbClr val="FFFFFF"/>
                </a:solidFill>
                <a:latin typeface="Blacker Sans Pro"/>
              </a:rPr>
              <a:t>This process is between REALTOR</a:t>
            </a:r>
            <a:r>
              <a:rPr lang="en-US" sz="4703" dirty="0">
                <a:solidFill>
                  <a:srgbClr val="FFFFFF"/>
                </a:solidFill>
                <a:latin typeface="Tw Cen MT" panose="020B0602020104020603" pitchFamily="34" charset="0"/>
              </a:rPr>
              <a:t>®</a:t>
            </a:r>
            <a:r>
              <a:rPr lang="en-US" sz="4703" dirty="0">
                <a:solidFill>
                  <a:srgbClr val="FFFFFF"/>
                </a:solidFill>
                <a:latin typeface="Blacker Sans Pro"/>
              </a:rPr>
              <a:t> principals, and is usually a dispute over compensation.</a:t>
            </a:r>
          </a:p>
        </p:txBody>
      </p:sp>
      <p:grpSp>
        <p:nvGrpSpPr>
          <p:cNvPr id="8" name="Group 8"/>
          <p:cNvGrpSpPr/>
          <p:nvPr/>
        </p:nvGrpSpPr>
        <p:grpSpPr>
          <a:xfrm>
            <a:off x="8645927" y="2577386"/>
            <a:ext cx="8613373" cy="4694272"/>
            <a:chOff x="0" y="0"/>
            <a:chExt cx="11484497" cy="6259029"/>
          </a:xfrm>
        </p:grpSpPr>
        <p:pic>
          <p:nvPicPr>
            <p:cNvPr id="9" name="Picture 9"/>
            <p:cNvPicPr>
              <a:picLocks noChangeAspect="1"/>
            </p:cNvPicPr>
            <p:nvPr/>
          </p:nvPicPr>
          <p:blipFill>
            <a:blip r:embed="rId3"/>
            <a:srcRect t="9125" b="9125"/>
            <a:stretch>
              <a:fillRect/>
            </a:stretch>
          </p:blipFill>
          <p:spPr>
            <a:xfrm>
              <a:off x="0" y="0"/>
              <a:ext cx="11484497" cy="6259029"/>
            </a:xfrm>
            <a:prstGeom prst="rect">
              <a:avLst/>
            </a:prstGeom>
          </p:spPr>
        </p:pic>
      </p:grpSp>
      <p:sp>
        <p:nvSpPr>
          <p:cNvPr id="10" name="TextBox 10"/>
          <p:cNvSpPr txBox="1"/>
          <p:nvPr/>
        </p:nvSpPr>
        <p:spPr>
          <a:xfrm>
            <a:off x="1028700" y="5958289"/>
            <a:ext cx="5946631" cy="2471336"/>
          </a:xfrm>
          <a:prstGeom prst="rect">
            <a:avLst/>
          </a:prstGeom>
        </p:spPr>
        <p:txBody>
          <a:bodyPr lIns="0" tIns="0" rIns="0" bIns="0" rtlCol="0" anchor="t">
            <a:spAutoFit/>
          </a:bodyPr>
          <a:lstStyle/>
          <a:p>
            <a:pPr>
              <a:lnSpc>
                <a:spcPts val="6584"/>
              </a:lnSpc>
            </a:pPr>
            <a:r>
              <a:rPr lang="en-US" sz="4703" dirty="0">
                <a:solidFill>
                  <a:srgbClr val="FFFFFF"/>
                </a:solidFill>
                <a:latin typeface="Blacker Sans Pro"/>
              </a:rPr>
              <a:t>Only one party wins, the other party walks away with nothing.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0" y="-604485"/>
            <a:ext cx="7596255" cy="10891540"/>
            <a:chOff x="0" y="0"/>
            <a:chExt cx="2000660" cy="2868554"/>
          </a:xfrm>
        </p:grpSpPr>
        <p:sp>
          <p:nvSpPr>
            <p:cNvPr id="3" name="Freeform 3"/>
            <p:cNvSpPr/>
            <p:nvPr/>
          </p:nvSpPr>
          <p:spPr>
            <a:xfrm>
              <a:off x="0" y="0"/>
              <a:ext cx="2000660" cy="2868554"/>
            </a:xfrm>
            <a:custGeom>
              <a:avLst/>
              <a:gdLst/>
              <a:ahLst/>
              <a:cxnLst/>
              <a:rect l="l" t="t" r="r" b="b"/>
              <a:pathLst>
                <a:path w="2000660" h="2868554">
                  <a:moveTo>
                    <a:pt x="0" y="0"/>
                  </a:moveTo>
                  <a:lnTo>
                    <a:pt x="2000660" y="0"/>
                  </a:lnTo>
                  <a:lnTo>
                    <a:pt x="2000660" y="2868554"/>
                  </a:lnTo>
                  <a:lnTo>
                    <a:pt x="0" y="2868554"/>
                  </a:lnTo>
                  <a:close/>
                </a:path>
              </a:pathLst>
            </a:custGeom>
            <a:solidFill>
              <a:srgbClr val="006BB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flipV="1">
            <a:off x="7620068" y="0"/>
            <a:ext cx="23813" cy="10287000"/>
          </a:xfrm>
          <a:prstGeom prst="line">
            <a:avLst/>
          </a:prstGeom>
          <a:ln w="47625" cap="flat">
            <a:solidFill>
              <a:srgbClr val="21B248"/>
            </a:solidFill>
            <a:prstDash val="solid"/>
            <a:headEnd type="none" w="sm" len="sm"/>
            <a:tailEnd type="none" w="sm" len="sm"/>
          </a:ln>
        </p:spPr>
        <p:txBody>
          <a:bodyPr/>
          <a:lstStyle/>
          <a:p>
            <a:endParaRPr lang="en-US"/>
          </a:p>
        </p:txBody>
      </p:sp>
      <p:sp>
        <p:nvSpPr>
          <p:cNvPr id="6" name="TextBox 6"/>
          <p:cNvSpPr txBox="1"/>
          <p:nvPr/>
        </p:nvSpPr>
        <p:spPr>
          <a:xfrm>
            <a:off x="8985679" y="689035"/>
            <a:ext cx="7933869" cy="1330265"/>
          </a:xfrm>
          <a:prstGeom prst="rect">
            <a:avLst/>
          </a:prstGeom>
        </p:spPr>
        <p:txBody>
          <a:bodyPr lIns="0" tIns="0" rIns="0" bIns="0" rtlCol="0" anchor="t">
            <a:spAutoFit/>
          </a:bodyPr>
          <a:lstStyle/>
          <a:p>
            <a:pPr>
              <a:lnSpc>
                <a:spcPts val="9999"/>
              </a:lnSpc>
            </a:pPr>
            <a:r>
              <a:rPr lang="en-US" sz="9999">
                <a:solidFill>
                  <a:srgbClr val="0A2239"/>
                </a:solidFill>
                <a:latin typeface="Open Sans Bold Bold"/>
              </a:rPr>
              <a:t>MEDIATION: </a:t>
            </a:r>
          </a:p>
        </p:txBody>
      </p:sp>
      <p:sp>
        <p:nvSpPr>
          <p:cNvPr id="7" name="TextBox 7"/>
          <p:cNvSpPr txBox="1"/>
          <p:nvPr/>
        </p:nvSpPr>
        <p:spPr>
          <a:xfrm>
            <a:off x="616623" y="962025"/>
            <a:ext cx="6274057" cy="1057037"/>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Blacker Sans Pro"/>
              </a:rPr>
              <a:t>Mediation is less confrontational than a hearing. </a:t>
            </a:r>
          </a:p>
        </p:txBody>
      </p:sp>
      <p:grpSp>
        <p:nvGrpSpPr>
          <p:cNvPr id="8" name="Group 8"/>
          <p:cNvGrpSpPr/>
          <p:nvPr/>
        </p:nvGrpSpPr>
        <p:grpSpPr>
          <a:xfrm>
            <a:off x="8645927" y="2599276"/>
            <a:ext cx="8613373" cy="3552546"/>
            <a:chOff x="0" y="0"/>
            <a:chExt cx="11484497" cy="4736728"/>
          </a:xfrm>
        </p:grpSpPr>
        <p:pic>
          <p:nvPicPr>
            <p:cNvPr id="9" name="Picture 9"/>
            <p:cNvPicPr>
              <a:picLocks noChangeAspect="1"/>
            </p:cNvPicPr>
            <p:nvPr/>
          </p:nvPicPr>
          <p:blipFill>
            <a:blip r:embed="rId3"/>
            <a:srcRect t="8468" b="29664"/>
            <a:stretch>
              <a:fillRect/>
            </a:stretch>
          </p:blipFill>
          <p:spPr>
            <a:xfrm>
              <a:off x="0" y="0"/>
              <a:ext cx="11484497" cy="4736728"/>
            </a:xfrm>
            <a:prstGeom prst="rect">
              <a:avLst/>
            </a:prstGeom>
          </p:spPr>
        </p:pic>
      </p:grpSp>
      <p:sp>
        <p:nvSpPr>
          <p:cNvPr id="10" name="TextBox 10"/>
          <p:cNvSpPr txBox="1"/>
          <p:nvPr/>
        </p:nvSpPr>
        <p:spPr>
          <a:xfrm>
            <a:off x="8575395" y="6675697"/>
            <a:ext cx="8754437" cy="3321487"/>
          </a:xfrm>
          <a:prstGeom prst="rect">
            <a:avLst/>
          </a:prstGeom>
        </p:spPr>
        <p:txBody>
          <a:bodyPr lIns="0" tIns="0" rIns="0" bIns="0" rtlCol="0" anchor="t">
            <a:spAutoFit/>
          </a:bodyPr>
          <a:lstStyle/>
          <a:p>
            <a:pPr marL="582925" lvl="1" indent="-291463">
              <a:lnSpc>
                <a:spcPts val="3779"/>
              </a:lnSpc>
              <a:buFont typeface="Arial"/>
              <a:buChar char="•"/>
            </a:pPr>
            <a:r>
              <a:rPr lang="en-US" sz="2699">
                <a:solidFill>
                  <a:srgbClr val="0A2239"/>
                </a:solidFill>
                <a:latin typeface="Blacker Sans Pro"/>
              </a:rPr>
              <a:t>Mediation is NAR's preferred method of dispute resolution and is required as a member benefit. </a:t>
            </a:r>
          </a:p>
          <a:p>
            <a:pPr marL="582925" lvl="1" indent="-291463">
              <a:lnSpc>
                <a:spcPts val="3779"/>
              </a:lnSpc>
              <a:buFont typeface="Arial"/>
              <a:buChar char="•"/>
            </a:pPr>
            <a:r>
              <a:rPr lang="en-US" sz="2699">
                <a:solidFill>
                  <a:srgbClr val="0A2239"/>
                </a:solidFill>
                <a:latin typeface="Blacker Sans Pro"/>
              </a:rPr>
              <a:t>In mediation, both parties meet with an independent mediator, and try to come to a resolution of the issue.  </a:t>
            </a:r>
          </a:p>
          <a:p>
            <a:pPr marL="582925" lvl="1" indent="-291463">
              <a:lnSpc>
                <a:spcPts val="3779"/>
              </a:lnSpc>
              <a:buFont typeface="Arial"/>
              <a:buChar char="•"/>
            </a:pPr>
            <a:r>
              <a:rPr lang="en-US" sz="2699">
                <a:solidFill>
                  <a:srgbClr val="0A2239"/>
                </a:solidFill>
                <a:latin typeface="Blacker Sans Pro"/>
              </a:rPr>
              <a:t>If mediation is not successful, you can go to a hearing. </a:t>
            </a:r>
          </a:p>
        </p:txBody>
      </p:sp>
      <p:sp>
        <p:nvSpPr>
          <p:cNvPr id="11" name="TextBox 11"/>
          <p:cNvSpPr txBox="1"/>
          <p:nvPr/>
        </p:nvSpPr>
        <p:spPr>
          <a:xfrm>
            <a:off x="616623" y="5376743"/>
            <a:ext cx="5348237" cy="199136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Blacker Sans Pro"/>
              </a:rPr>
              <a:t>Encourages disputing parties to work amicably together</a:t>
            </a:r>
          </a:p>
          <a:p>
            <a:pPr>
              <a:lnSpc>
                <a:spcPts val="3079"/>
              </a:lnSpc>
            </a:pPr>
            <a:r>
              <a:rPr lang="en-US" sz="2199">
                <a:solidFill>
                  <a:srgbClr val="1B1A1A"/>
                </a:solidFill>
                <a:latin typeface="Blacker Sans Pro"/>
              </a:rPr>
              <a:t> </a:t>
            </a:r>
          </a:p>
        </p:txBody>
      </p:sp>
      <p:sp>
        <p:nvSpPr>
          <p:cNvPr id="12" name="TextBox 12"/>
          <p:cNvSpPr txBox="1"/>
          <p:nvPr/>
        </p:nvSpPr>
        <p:spPr>
          <a:xfrm>
            <a:off x="572146" y="7335998"/>
            <a:ext cx="6363010" cy="1990884"/>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Blacker Sans Pro"/>
              </a:rPr>
              <a:t>Resolves the majority of disputes between REALTORS®  that would otherwise require a hearing.</a:t>
            </a:r>
            <a:r>
              <a:rPr lang="en-US" sz="3000">
                <a:solidFill>
                  <a:srgbClr val="1B1A1A"/>
                </a:solidFill>
                <a:latin typeface="Blacker Sans Pro"/>
              </a:rPr>
              <a:t> </a:t>
            </a:r>
          </a:p>
          <a:p>
            <a:pPr>
              <a:lnSpc>
                <a:spcPts val="3079"/>
              </a:lnSpc>
            </a:pPr>
            <a:endParaRPr lang="en-US" sz="3000">
              <a:solidFill>
                <a:srgbClr val="1B1A1A"/>
              </a:solidFill>
              <a:latin typeface="Blacker Sans Pro"/>
            </a:endParaRPr>
          </a:p>
        </p:txBody>
      </p:sp>
      <p:sp>
        <p:nvSpPr>
          <p:cNvPr id="13" name="TextBox 13"/>
          <p:cNvSpPr txBox="1"/>
          <p:nvPr/>
        </p:nvSpPr>
        <p:spPr>
          <a:xfrm>
            <a:off x="616623" y="2254249"/>
            <a:ext cx="6274057" cy="523756"/>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Blacker Sans Pro"/>
              </a:rPr>
              <a:t>Costs less. </a:t>
            </a:r>
          </a:p>
        </p:txBody>
      </p:sp>
      <p:sp>
        <p:nvSpPr>
          <p:cNvPr id="14" name="TextBox 14"/>
          <p:cNvSpPr txBox="1"/>
          <p:nvPr/>
        </p:nvSpPr>
        <p:spPr>
          <a:xfrm>
            <a:off x="616623" y="3016249"/>
            <a:ext cx="6187079" cy="252416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Blacker Sans Pro"/>
              </a:rPr>
              <a:t>Items discussed during the mediation process are not allowed to be discussed outside mediation.</a:t>
            </a:r>
          </a:p>
          <a:p>
            <a:pPr>
              <a:lnSpc>
                <a:spcPts val="3079"/>
              </a:lnSpc>
            </a:pPr>
            <a:r>
              <a:rPr lang="en-US" sz="2199">
                <a:solidFill>
                  <a:srgbClr val="1B1A1A"/>
                </a:solidFill>
                <a:latin typeface="Blacker Sans Pro"/>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89641" y="2435708"/>
            <a:ext cx="8745767" cy="6186007"/>
            <a:chOff x="0" y="0"/>
            <a:chExt cx="11661022" cy="8248010"/>
          </a:xfrm>
        </p:grpSpPr>
        <p:pic>
          <p:nvPicPr>
            <p:cNvPr id="3" name="Picture 3"/>
            <p:cNvPicPr>
              <a:picLocks noChangeAspect="1"/>
            </p:cNvPicPr>
            <p:nvPr/>
          </p:nvPicPr>
          <p:blipFill>
            <a:blip r:embed="rId3"/>
            <a:srcRect l="11650" r="11650"/>
            <a:stretch>
              <a:fillRect/>
            </a:stretch>
          </p:blipFill>
          <p:spPr>
            <a:xfrm>
              <a:off x="0" y="0"/>
              <a:ext cx="11661022" cy="8248010"/>
            </a:xfrm>
            <a:prstGeom prst="rect">
              <a:avLst/>
            </a:prstGeom>
          </p:spPr>
        </p:pic>
      </p:grpSp>
      <p:grpSp>
        <p:nvGrpSpPr>
          <p:cNvPr id="4" name="Group 4"/>
          <p:cNvGrpSpPr/>
          <p:nvPr/>
        </p:nvGrpSpPr>
        <p:grpSpPr>
          <a:xfrm>
            <a:off x="1028700" y="316109"/>
            <a:ext cx="12592499" cy="1767898"/>
            <a:chOff x="0" y="0"/>
            <a:chExt cx="3316543" cy="465619"/>
          </a:xfrm>
        </p:grpSpPr>
        <p:sp>
          <p:nvSpPr>
            <p:cNvPr id="5" name="Freeform 5"/>
            <p:cNvSpPr/>
            <p:nvPr/>
          </p:nvSpPr>
          <p:spPr>
            <a:xfrm>
              <a:off x="0" y="0"/>
              <a:ext cx="3316543" cy="465619"/>
            </a:xfrm>
            <a:custGeom>
              <a:avLst/>
              <a:gdLst/>
              <a:ahLst/>
              <a:cxnLst/>
              <a:rect l="l" t="t" r="r" b="b"/>
              <a:pathLst>
                <a:path w="3316543" h="465619">
                  <a:moveTo>
                    <a:pt x="0" y="0"/>
                  </a:moveTo>
                  <a:lnTo>
                    <a:pt x="3316543" y="0"/>
                  </a:lnTo>
                  <a:lnTo>
                    <a:pt x="3316543" y="465619"/>
                  </a:lnTo>
                  <a:lnTo>
                    <a:pt x="0" y="465619"/>
                  </a:lnTo>
                  <a:close/>
                </a:path>
              </a:pathLst>
            </a:custGeom>
            <a:solidFill>
              <a:srgbClr val="006BB7"/>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324535" y="685329"/>
            <a:ext cx="14975889" cy="1200908"/>
          </a:xfrm>
          <a:prstGeom prst="rect">
            <a:avLst/>
          </a:prstGeom>
        </p:spPr>
        <p:txBody>
          <a:bodyPr lIns="0" tIns="0" rIns="0" bIns="0" rtlCol="0" anchor="t">
            <a:spAutoFit/>
          </a:bodyPr>
          <a:lstStyle/>
          <a:p>
            <a:pPr>
              <a:lnSpc>
                <a:spcPts val="9029"/>
              </a:lnSpc>
            </a:pPr>
            <a:r>
              <a:rPr lang="en-US" sz="9029">
                <a:solidFill>
                  <a:srgbClr val="0A2239"/>
                </a:solidFill>
                <a:latin typeface="Open Sans Bold Bold"/>
              </a:rPr>
              <a:t>The Hearing</a:t>
            </a:r>
          </a:p>
        </p:txBody>
      </p:sp>
      <p:sp>
        <p:nvSpPr>
          <p:cNvPr id="8" name="TextBox 8"/>
          <p:cNvSpPr txBox="1"/>
          <p:nvPr/>
        </p:nvSpPr>
        <p:spPr>
          <a:xfrm>
            <a:off x="879686" y="3193658"/>
            <a:ext cx="8115300" cy="4727257"/>
          </a:xfrm>
          <a:prstGeom prst="rect">
            <a:avLst/>
          </a:prstGeom>
        </p:spPr>
        <p:txBody>
          <a:bodyPr lIns="0" tIns="0" rIns="0" bIns="0" rtlCol="0" anchor="t">
            <a:spAutoFit/>
          </a:bodyPr>
          <a:lstStyle/>
          <a:p>
            <a:pPr marL="518157" lvl="1" indent="-259078">
              <a:lnSpc>
                <a:spcPts val="2399"/>
              </a:lnSpc>
              <a:buFont typeface="Arial"/>
              <a:buChar char="•"/>
            </a:pPr>
            <a:r>
              <a:rPr lang="en-US" sz="2399" dirty="0">
                <a:solidFill>
                  <a:srgbClr val="0A2239"/>
                </a:solidFill>
                <a:latin typeface="Open Sans Bold Bold"/>
              </a:rPr>
              <a:t>YOU WILL PRESENT YOUR CASE.</a:t>
            </a:r>
          </a:p>
          <a:p>
            <a:pPr>
              <a:lnSpc>
                <a:spcPts val="2399"/>
              </a:lnSpc>
            </a:pPr>
            <a:endParaRPr lang="en-US" sz="2399" dirty="0">
              <a:solidFill>
                <a:srgbClr val="0A2239"/>
              </a:solidFill>
              <a:latin typeface="Open Sans Bold Bold"/>
            </a:endParaRPr>
          </a:p>
          <a:p>
            <a:pPr marL="518157" lvl="1" indent="-259078">
              <a:lnSpc>
                <a:spcPts val="2399"/>
              </a:lnSpc>
              <a:buFont typeface="Arial"/>
              <a:buChar char="•"/>
            </a:pPr>
            <a:r>
              <a:rPr lang="en-US" sz="2399" dirty="0">
                <a:solidFill>
                  <a:srgbClr val="0A2239"/>
                </a:solidFill>
                <a:latin typeface="Open Sans Bold Bold"/>
              </a:rPr>
              <a:t>THE RESPONDENT WILL PRESENT THEIR CASE. </a:t>
            </a:r>
          </a:p>
          <a:p>
            <a:pPr>
              <a:lnSpc>
                <a:spcPts val="2399"/>
              </a:lnSpc>
            </a:pPr>
            <a:endParaRPr lang="en-US" sz="2399" dirty="0">
              <a:solidFill>
                <a:srgbClr val="0A2239"/>
              </a:solidFill>
              <a:latin typeface="Open Sans Bold Bold"/>
            </a:endParaRPr>
          </a:p>
          <a:p>
            <a:pPr marL="518157" lvl="1" indent="-259078">
              <a:lnSpc>
                <a:spcPts val="2399"/>
              </a:lnSpc>
              <a:buFont typeface="Arial"/>
              <a:buChar char="•"/>
            </a:pPr>
            <a:r>
              <a:rPr lang="en-US" sz="2399" dirty="0">
                <a:solidFill>
                  <a:srgbClr val="0A2239"/>
                </a:solidFill>
                <a:latin typeface="Open Sans Bold Bold"/>
              </a:rPr>
              <a:t>THE HEARING PANEL MAY ASK QUESTIONS TO ALL PARTIES.</a:t>
            </a:r>
          </a:p>
          <a:p>
            <a:pPr>
              <a:lnSpc>
                <a:spcPts val="2399"/>
              </a:lnSpc>
            </a:pPr>
            <a:r>
              <a:rPr lang="en-US" sz="2399" dirty="0">
                <a:solidFill>
                  <a:srgbClr val="0A2239"/>
                </a:solidFill>
                <a:latin typeface="Open Sans Bold Bold"/>
              </a:rPr>
              <a:t> </a:t>
            </a:r>
          </a:p>
          <a:p>
            <a:pPr marL="518157" lvl="1" indent="-259078">
              <a:lnSpc>
                <a:spcPts val="2399"/>
              </a:lnSpc>
              <a:buFont typeface="Arial"/>
              <a:buChar char="•"/>
            </a:pPr>
            <a:r>
              <a:rPr lang="en-US" sz="2399" dirty="0">
                <a:solidFill>
                  <a:srgbClr val="0A2239"/>
                </a:solidFill>
                <a:latin typeface="Open Sans Bold Bold"/>
              </a:rPr>
              <a:t>EACH PARTY CAN ASK QUESTIONS OF EACH OTHER. </a:t>
            </a:r>
          </a:p>
          <a:p>
            <a:pPr>
              <a:lnSpc>
                <a:spcPts val="2399"/>
              </a:lnSpc>
            </a:pPr>
            <a:endParaRPr lang="en-US" sz="2399" dirty="0">
              <a:solidFill>
                <a:srgbClr val="0A2239"/>
              </a:solidFill>
              <a:latin typeface="Open Sans Bold Bold"/>
            </a:endParaRPr>
          </a:p>
          <a:p>
            <a:pPr marL="518157" lvl="1" indent="-259078">
              <a:lnSpc>
                <a:spcPts val="2399"/>
              </a:lnSpc>
              <a:buFont typeface="Arial"/>
              <a:buChar char="•"/>
            </a:pPr>
            <a:r>
              <a:rPr lang="en-US" sz="2399" dirty="0">
                <a:solidFill>
                  <a:srgbClr val="0A2239"/>
                </a:solidFill>
                <a:latin typeface="Open Sans Bold Bold"/>
              </a:rPr>
              <a:t>THE HEARING PANEL WILL DELIBERATE AFTER HEARING FROM EACH PARTY AND MAKE A DECISION.</a:t>
            </a:r>
          </a:p>
          <a:p>
            <a:pPr>
              <a:lnSpc>
                <a:spcPts val="2399"/>
              </a:lnSpc>
            </a:pPr>
            <a:endParaRPr lang="en-US" sz="2399" dirty="0">
              <a:solidFill>
                <a:srgbClr val="0A2239"/>
              </a:solidFill>
              <a:latin typeface="Open Sans Bold Bold"/>
            </a:endParaRPr>
          </a:p>
          <a:p>
            <a:pPr marL="518157" lvl="1" indent="-259078">
              <a:lnSpc>
                <a:spcPts val="2399"/>
              </a:lnSpc>
              <a:buFont typeface="Arial"/>
              <a:buChar char="•"/>
            </a:pPr>
            <a:r>
              <a:rPr lang="en-US" sz="2399" dirty="0">
                <a:solidFill>
                  <a:srgbClr val="0A2239"/>
                </a:solidFill>
                <a:latin typeface="Open Sans Bold Bold"/>
              </a:rPr>
              <a:t>THE DECISION OF THE HEARING PANEL MAY BE APPEALED IN CERTAIN CIRCUMSTANCES.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565279" y="346137"/>
            <a:ext cx="4797363" cy="479736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BB7"/>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1219200"/>
            <a:ext cx="11739430" cy="1330324"/>
          </a:xfrm>
          <a:prstGeom prst="rect">
            <a:avLst/>
          </a:prstGeom>
        </p:spPr>
        <p:txBody>
          <a:bodyPr lIns="0" tIns="0" rIns="0" bIns="0" rtlCol="0" anchor="t">
            <a:spAutoFit/>
          </a:bodyPr>
          <a:lstStyle/>
          <a:p>
            <a:pPr>
              <a:lnSpc>
                <a:spcPts val="9999"/>
              </a:lnSpc>
            </a:pPr>
            <a:r>
              <a:rPr lang="en-US" sz="9999">
                <a:solidFill>
                  <a:srgbClr val="0A2239"/>
                </a:solidFill>
                <a:latin typeface="Open Sans Bold Bold"/>
              </a:rPr>
              <a:t>References </a:t>
            </a:r>
          </a:p>
        </p:txBody>
      </p:sp>
      <p:sp>
        <p:nvSpPr>
          <p:cNvPr id="6" name="TextBox 6"/>
          <p:cNvSpPr txBox="1"/>
          <p:nvPr/>
        </p:nvSpPr>
        <p:spPr>
          <a:xfrm>
            <a:off x="9982200" y="962025"/>
            <a:ext cx="7622136" cy="7800657"/>
          </a:xfrm>
          <a:prstGeom prst="rect">
            <a:avLst/>
          </a:prstGeom>
        </p:spPr>
        <p:txBody>
          <a:bodyPr wrap="square" lIns="0" tIns="0" rIns="0" bIns="0" rtlCol="0" anchor="t">
            <a:spAutoFit/>
          </a:bodyPr>
          <a:lstStyle/>
          <a:p>
            <a:pPr>
              <a:lnSpc>
                <a:spcPts val="3415"/>
              </a:lnSpc>
            </a:pPr>
            <a:r>
              <a:rPr lang="en-US" sz="2439" dirty="0">
                <a:solidFill>
                  <a:srgbClr val="0A2239"/>
                </a:solidFill>
                <a:latin typeface="Blacker Sans Pro"/>
              </a:rPr>
              <a:t>--ceam-2023-manual-2022-12-27.pdf (</a:t>
            </a:r>
            <a:r>
              <a:rPr lang="en-US" sz="2439" dirty="0" err="1">
                <a:solidFill>
                  <a:srgbClr val="0A2239"/>
                </a:solidFill>
                <a:latin typeface="Blacker Sans Pro"/>
              </a:rPr>
              <a:t>nar.realtor</a:t>
            </a:r>
            <a:r>
              <a:rPr lang="en-US" sz="2439" dirty="0">
                <a:solidFill>
                  <a:srgbClr val="0A2239"/>
                </a:solidFill>
                <a:latin typeface="Blacker Sans Pro"/>
              </a:rPr>
              <a:t>) </a:t>
            </a:r>
          </a:p>
          <a:p>
            <a:pPr>
              <a:lnSpc>
                <a:spcPts val="3415"/>
              </a:lnSpc>
            </a:pPr>
            <a:r>
              <a:rPr lang="en-US" sz="2439" dirty="0">
                <a:solidFill>
                  <a:srgbClr val="0A2239"/>
                </a:solidFill>
                <a:latin typeface="Blacker Sans Pro"/>
              </a:rPr>
              <a:t> Ethics Complaints, Arbitration Requests, and Related Information (</a:t>
            </a:r>
            <a:r>
              <a:rPr lang="en-US" sz="2439" dirty="0" err="1">
                <a:solidFill>
                  <a:srgbClr val="0A2239"/>
                </a:solidFill>
                <a:latin typeface="Blacker Sans Pro"/>
              </a:rPr>
              <a:t>nar.realtor</a:t>
            </a:r>
            <a:r>
              <a:rPr lang="en-US" sz="2439" dirty="0">
                <a:solidFill>
                  <a:srgbClr val="0A2239"/>
                </a:solidFill>
                <a:latin typeface="Blacker Sans Pro"/>
              </a:rPr>
              <a:t>) Code of Ethics and Professional Standards (</a:t>
            </a:r>
            <a:r>
              <a:rPr lang="en-US" sz="2439" dirty="0" err="1">
                <a:solidFill>
                  <a:srgbClr val="0A2239"/>
                </a:solidFill>
                <a:latin typeface="Blacker Sans Pro"/>
              </a:rPr>
              <a:t>nar.realtor</a:t>
            </a:r>
            <a:r>
              <a:rPr lang="en-US" sz="2439" dirty="0">
                <a:solidFill>
                  <a:srgbClr val="0A2239"/>
                </a:solidFill>
                <a:latin typeface="Blacker Sans Pro"/>
              </a:rPr>
              <a:t>) </a:t>
            </a:r>
          </a:p>
          <a:p>
            <a:pPr>
              <a:lnSpc>
                <a:spcPts val="3415"/>
              </a:lnSpc>
            </a:pPr>
            <a:r>
              <a:rPr lang="en-US" sz="2439" dirty="0">
                <a:solidFill>
                  <a:srgbClr val="0A2239"/>
                </a:solidFill>
                <a:latin typeface="Blacker Sans Pro"/>
              </a:rPr>
              <a:t>- ceam-2023-manual-2022-12-27.pdf (</a:t>
            </a:r>
            <a:r>
              <a:rPr lang="en-US" sz="2439" dirty="0" err="1">
                <a:solidFill>
                  <a:srgbClr val="0A2239"/>
                </a:solidFill>
                <a:latin typeface="Blacker Sans Pro"/>
              </a:rPr>
              <a:t>nar.realtor</a:t>
            </a:r>
            <a:r>
              <a:rPr lang="en-US" sz="2439" dirty="0">
                <a:solidFill>
                  <a:srgbClr val="0A2239"/>
                </a:solidFill>
                <a:latin typeface="Blacker Sans Pro"/>
              </a:rPr>
              <a:t>) (Page 39 {site page 58}, Section 18 – Function) </a:t>
            </a:r>
          </a:p>
          <a:p>
            <a:pPr>
              <a:lnSpc>
                <a:spcPts val="3415"/>
              </a:lnSpc>
            </a:pPr>
            <a:r>
              <a:rPr lang="en-US" sz="2439" dirty="0">
                <a:solidFill>
                  <a:srgbClr val="0A2239"/>
                </a:solidFill>
                <a:latin typeface="Blacker Sans Pro"/>
              </a:rPr>
              <a:t> Complaints and Arbitration - Mississippi REALTORS® (msrealtors.org) The Code of Ethics (</a:t>
            </a:r>
            <a:r>
              <a:rPr lang="en-US" sz="2439" dirty="0" err="1">
                <a:solidFill>
                  <a:srgbClr val="0A2239"/>
                </a:solidFill>
                <a:latin typeface="Blacker Sans Pro"/>
              </a:rPr>
              <a:t>nar.realtor</a:t>
            </a:r>
            <a:r>
              <a:rPr lang="en-US" sz="2439" dirty="0">
                <a:solidFill>
                  <a:srgbClr val="0A2239"/>
                </a:solidFill>
                <a:latin typeface="Blacker Sans Pro"/>
              </a:rPr>
              <a:t>) </a:t>
            </a:r>
          </a:p>
          <a:p>
            <a:pPr>
              <a:lnSpc>
                <a:spcPts val="3415"/>
              </a:lnSpc>
            </a:pPr>
            <a:r>
              <a:rPr lang="en-US" sz="2439" dirty="0">
                <a:solidFill>
                  <a:srgbClr val="0A2239"/>
                </a:solidFill>
                <a:latin typeface="Blacker Sans Pro"/>
              </a:rPr>
              <a:t>2023 Code of Ethics &amp; Standards of Practice (</a:t>
            </a:r>
            <a:r>
              <a:rPr lang="en-US" sz="2439" dirty="0" err="1">
                <a:solidFill>
                  <a:srgbClr val="0A2239"/>
                </a:solidFill>
                <a:latin typeface="Blacker Sans Pro"/>
              </a:rPr>
              <a:t>nar.realtor</a:t>
            </a:r>
            <a:r>
              <a:rPr lang="en-US" sz="2439" dirty="0">
                <a:solidFill>
                  <a:srgbClr val="0A2239"/>
                </a:solidFill>
                <a:latin typeface="Blacker Sans Pro"/>
              </a:rPr>
              <a:t>) </a:t>
            </a:r>
          </a:p>
          <a:p>
            <a:pPr>
              <a:lnSpc>
                <a:spcPts val="3415"/>
              </a:lnSpc>
            </a:pPr>
            <a:r>
              <a:rPr lang="en-US" sz="2439" dirty="0">
                <a:solidFill>
                  <a:srgbClr val="0A2239"/>
                </a:solidFill>
                <a:latin typeface="Blacker Sans Pro"/>
              </a:rPr>
              <a:t>-- Mediation (</a:t>
            </a:r>
            <a:r>
              <a:rPr lang="en-US" sz="2439" dirty="0" err="1">
                <a:solidFill>
                  <a:srgbClr val="0A2239"/>
                </a:solidFill>
                <a:latin typeface="Blacker Sans Pro"/>
              </a:rPr>
              <a:t>nar.realtor</a:t>
            </a:r>
            <a:r>
              <a:rPr lang="en-US" sz="2439" dirty="0">
                <a:solidFill>
                  <a:srgbClr val="0A2239"/>
                </a:solidFill>
                <a:latin typeface="Blacker Sans Pro"/>
              </a:rPr>
              <a:t>) </a:t>
            </a:r>
          </a:p>
          <a:p>
            <a:pPr>
              <a:lnSpc>
                <a:spcPts val="3415"/>
              </a:lnSpc>
            </a:pPr>
            <a:r>
              <a:rPr lang="en-US" sz="2439" dirty="0">
                <a:solidFill>
                  <a:srgbClr val="0A2239"/>
                </a:solidFill>
                <a:latin typeface="Blacker Sans Pro"/>
              </a:rPr>
              <a:t> National Association of REALTORS® Mediation Initiative, 2000-2001 Local and State Association Ombudsman Services (</a:t>
            </a:r>
            <a:r>
              <a:rPr lang="en-US" sz="2439" dirty="0" err="1">
                <a:solidFill>
                  <a:srgbClr val="0A2239"/>
                </a:solidFill>
                <a:latin typeface="Blacker Sans Pro"/>
              </a:rPr>
              <a:t>nar.realtor</a:t>
            </a:r>
            <a:r>
              <a:rPr lang="en-US" sz="2439" dirty="0">
                <a:solidFill>
                  <a:srgbClr val="0A2239"/>
                </a:solidFill>
                <a:latin typeface="Blacker Sans Pro"/>
              </a:rPr>
              <a:t>) Part Ten, Section 43 — Arbitrable Issues (</a:t>
            </a:r>
            <a:r>
              <a:rPr lang="en-US" sz="2439" dirty="0" err="1">
                <a:solidFill>
                  <a:srgbClr val="0A2239"/>
                </a:solidFill>
                <a:latin typeface="Blacker Sans Pro"/>
              </a:rPr>
              <a:t>nar.realtor</a:t>
            </a:r>
            <a:r>
              <a:rPr lang="en-US" sz="2439" dirty="0">
                <a:solidFill>
                  <a:srgbClr val="0A2239"/>
                </a:solidFill>
                <a:latin typeface="Blacker Sans Pro"/>
              </a:rPr>
              <a:t>) </a:t>
            </a:r>
          </a:p>
          <a:p>
            <a:pPr>
              <a:lnSpc>
                <a:spcPts val="3415"/>
              </a:lnSpc>
            </a:pPr>
            <a:r>
              <a:rPr lang="en-US" sz="2439" dirty="0">
                <a:solidFill>
                  <a:srgbClr val="0A2239"/>
                </a:solidFill>
                <a:latin typeface="Blacker Sans Pro"/>
              </a:rPr>
              <a:t>-- Brochure: "Before You File an Ethics Complaint" (</a:t>
            </a:r>
            <a:r>
              <a:rPr lang="en-US" sz="2439" dirty="0" err="1">
                <a:solidFill>
                  <a:srgbClr val="0A2239"/>
                </a:solidFill>
                <a:latin typeface="Blacker Sans Pro"/>
              </a:rPr>
              <a:t>nar.realtor</a:t>
            </a:r>
            <a:r>
              <a:rPr lang="en-US" sz="2439" dirty="0">
                <a:solidFill>
                  <a:srgbClr val="0A2239"/>
                </a:solidFill>
                <a:latin typeface="Blacker Sans Pro"/>
              </a:rPr>
              <a:t>) Before You File an Ethics Complaint (</a:t>
            </a:r>
            <a:r>
              <a:rPr lang="en-US" sz="2439" dirty="0" err="1">
                <a:solidFill>
                  <a:srgbClr val="0A2239"/>
                </a:solidFill>
                <a:latin typeface="Blacker Sans Pro"/>
              </a:rPr>
              <a:t>nar.realtor</a:t>
            </a:r>
            <a:r>
              <a:rPr lang="en-US" sz="2439" dirty="0">
                <a:solidFill>
                  <a:srgbClr val="0A2239"/>
                </a:solidFill>
                <a:latin typeface="Blacker Sans Pro"/>
              </a:rPr>
              <a:t>)</a:t>
            </a:r>
          </a:p>
        </p:txBody>
      </p:sp>
      <p:grpSp>
        <p:nvGrpSpPr>
          <p:cNvPr id="7" name="Group 7"/>
          <p:cNvGrpSpPr/>
          <p:nvPr/>
        </p:nvGrpSpPr>
        <p:grpSpPr>
          <a:xfrm>
            <a:off x="-723697" y="9258300"/>
            <a:ext cx="19456264" cy="1379240"/>
            <a:chOff x="0" y="0"/>
            <a:chExt cx="5124284" cy="363257"/>
          </a:xfrm>
        </p:grpSpPr>
        <p:sp>
          <p:nvSpPr>
            <p:cNvPr id="8" name="Freeform 8"/>
            <p:cNvSpPr/>
            <p:nvPr/>
          </p:nvSpPr>
          <p:spPr>
            <a:xfrm>
              <a:off x="0" y="0"/>
              <a:ext cx="5124284" cy="363257"/>
            </a:xfrm>
            <a:custGeom>
              <a:avLst/>
              <a:gdLst/>
              <a:ahLst/>
              <a:cxnLst/>
              <a:rect l="l" t="t" r="r" b="b"/>
              <a:pathLst>
                <a:path w="5124284" h="363257">
                  <a:moveTo>
                    <a:pt x="0" y="0"/>
                  </a:moveTo>
                  <a:lnTo>
                    <a:pt x="5124284" y="0"/>
                  </a:lnTo>
                  <a:lnTo>
                    <a:pt x="5124284" y="363257"/>
                  </a:lnTo>
                  <a:lnTo>
                    <a:pt x="0" y="363257"/>
                  </a:lnTo>
                  <a:close/>
                </a:path>
              </a:pathLst>
            </a:custGeom>
            <a:solidFill>
              <a:srgbClr val="21B248"/>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9">
            <a:extLst>
              <a:ext uri="{FF2B5EF4-FFF2-40B4-BE49-F238E27FC236}">
                <a16:creationId xmlns:a16="http://schemas.microsoft.com/office/drawing/2014/main" id="{9F12286A-0CDA-518D-D22C-6B5EE165642D}"/>
              </a:ext>
            </a:extLst>
          </p:cNvPr>
          <p:cNvSpPr txBox="1"/>
          <p:nvPr/>
        </p:nvSpPr>
        <p:spPr>
          <a:xfrm>
            <a:off x="575980" y="5524500"/>
            <a:ext cx="8568020" cy="3108543"/>
          </a:xfrm>
          <a:prstGeom prst="rect">
            <a:avLst/>
          </a:prstGeom>
          <a:noFill/>
        </p:spPr>
        <p:txBody>
          <a:bodyPr wrap="square" rtlCol="0">
            <a:spAutoFit/>
          </a:bodyPr>
          <a:lstStyle/>
          <a:p>
            <a:pPr algn="ctr"/>
            <a:r>
              <a:rPr lang="en-US" sz="2800" b="1" dirty="0"/>
              <a:t>NAR’s Code of Ethics and Arbitration Manual includes the Code, Standards of Practice, and Case Interpretations. </a:t>
            </a:r>
          </a:p>
          <a:p>
            <a:pPr algn="ctr"/>
            <a:endParaRPr lang="en-US" sz="2800" b="1" dirty="0"/>
          </a:p>
          <a:p>
            <a:pPr algn="ctr"/>
            <a:r>
              <a:rPr lang="en-US" sz="2800" b="1" dirty="0"/>
              <a:t>You can access the entire Manual here:</a:t>
            </a:r>
          </a:p>
          <a:p>
            <a:pPr algn="ctr"/>
            <a:r>
              <a:rPr lang="en-US" sz="2800" b="1" dirty="0"/>
              <a:t>https://nar.realtor/code-of-ethics-and-arbitration-manual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TextBox 2"/>
          <p:cNvSpPr txBox="1"/>
          <p:nvPr/>
        </p:nvSpPr>
        <p:spPr>
          <a:xfrm>
            <a:off x="1315534" y="664990"/>
            <a:ext cx="16775201" cy="2120276"/>
          </a:xfrm>
          <a:prstGeom prst="rect">
            <a:avLst/>
          </a:prstGeom>
        </p:spPr>
        <p:txBody>
          <a:bodyPr lIns="0" tIns="0" rIns="0" bIns="0" rtlCol="0" anchor="t">
            <a:spAutoFit/>
          </a:bodyPr>
          <a:lstStyle/>
          <a:p>
            <a:pPr>
              <a:lnSpc>
                <a:spcPts val="8100"/>
              </a:lnSpc>
            </a:pPr>
            <a:r>
              <a:rPr lang="en-US" sz="8100">
                <a:solidFill>
                  <a:srgbClr val="0A2239"/>
                </a:solidFill>
                <a:latin typeface="Open Sans Bold Bold"/>
              </a:rPr>
              <a:t>Who determines the Standard of Professionalism?</a:t>
            </a:r>
          </a:p>
        </p:txBody>
      </p:sp>
      <p:sp>
        <p:nvSpPr>
          <p:cNvPr id="3" name="TextBox 3"/>
          <p:cNvSpPr txBox="1"/>
          <p:nvPr/>
        </p:nvSpPr>
        <p:spPr>
          <a:xfrm>
            <a:off x="7805117" y="4032661"/>
            <a:ext cx="9921322" cy="386324"/>
          </a:xfrm>
          <a:prstGeom prst="rect">
            <a:avLst/>
          </a:prstGeom>
        </p:spPr>
        <p:txBody>
          <a:bodyPr lIns="0" tIns="0" rIns="0" bIns="0" rtlCol="0" anchor="t">
            <a:spAutoFit/>
          </a:bodyPr>
          <a:lstStyle/>
          <a:p>
            <a:pPr>
              <a:lnSpc>
                <a:spcPts val="2954"/>
              </a:lnSpc>
            </a:pPr>
            <a:r>
              <a:rPr lang="en-US" sz="2954" dirty="0">
                <a:solidFill>
                  <a:srgbClr val="0A2239"/>
                </a:solidFill>
                <a:latin typeface="Open Sans Bold"/>
              </a:rPr>
              <a:t>NAR ADOPTED THE CODE OF ETHICS IN 1913. </a:t>
            </a:r>
          </a:p>
        </p:txBody>
      </p:sp>
      <p:grpSp>
        <p:nvGrpSpPr>
          <p:cNvPr id="4" name="Group 4"/>
          <p:cNvGrpSpPr/>
          <p:nvPr/>
        </p:nvGrpSpPr>
        <p:grpSpPr>
          <a:xfrm>
            <a:off x="1028700" y="2944345"/>
            <a:ext cx="6383317" cy="5888143"/>
            <a:chOff x="0" y="0"/>
            <a:chExt cx="3362406" cy="3101573"/>
          </a:xfrm>
        </p:grpSpPr>
        <p:sp>
          <p:nvSpPr>
            <p:cNvPr id="5" name="Freeform 5"/>
            <p:cNvSpPr/>
            <p:nvPr/>
          </p:nvSpPr>
          <p:spPr>
            <a:xfrm>
              <a:off x="0" y="0"/>
              <a:ext cx="3362406" cy="3101573"/>
            </a:xfrm>
            <a:custGeom>
              <a:avLst/>
              <a:gdLst/>
              <a:ahLst/>
              <a:cxnLst/>
              <a:rect l="l" t="t" r="r" b="b"/>
              <a:pathLst>
                <a:path w="3362406" h="3101573">
                  <a:moveTo>
                    <a:pt x="0" y="0"/>
                  </a:moveTo>
                  <a:lnTo>
                    <a:pt x="3362406" y="0"/>
                  </a:lnTo>
                  <a:lnTo>
                    <a:pt x="3362406" y="3101573"/>
                  </a:lnTo>
                  <a:lnTo>
                    <a:pt x="0" y="3101573"/>
                  </a:lnTo>
                  <a:close/>
                </a:path>
              </a:pathLst>
            </a:custGeom>
            <a:solidFill>
              <a:srgbClr val="006BB7"/>
            </a:solidFill>
            <a:ln w="114300">
              <a:solidFill>
                <a:srgbClr val="21B248"/>
              </a:solidFill>
            </a:ln>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315534" y="3208928"/>
            <a:ext cx="5809649" cy="5358976"/>
            <a:chOff x="0" y="0"/>
            <a:chExt cx="7746199" cy="7145301"/>
          </a:xfrm>
        </p:grpSpPr>
        <p:pic>
          <p:nvPicPr>
            <p:cNvPr id="8" name="Picture 8"/>
            <p:cNvPicPr>
              <a:picLocks noChangeAspect="1"/>
            </p:cNvPicPr>
            <p:nvPr/>
          </p:nvPicPr>
          <p:blipFill>
            <a:blip r:embed="rId3"/>
            <a:srcRect l="12937" r="12937"/>
            <a:stretch>
              <a:fillRect/>
            </a:stretch>
          </p:blipFill>
          <p:spPr>
            <a:xfrm>
              <a:off x="0" y="0"/>
              <a:ext cx="7746199" cy="7145301"/>
            </a:xfrm>
            <a:prstGeom prst="rect">
              <a:avLst/>
            </a:prstGeom>
          </p:spPr>
        </p:pic>
      </p:grpSp>
      <p:sp>
        <p:nvSpPr>
          <p:cNvPr id="9" name="TextBox 9"/>
          <p:cNvSpPr txBox="1"/>
          <p:nvPr/>
        </p:nvSpPr>
        <p:spPr>
          <a:xfrm>
            <a:off x="7805117" y="5642090"/>
            <a:ext cx="9921322" cy="771045"/>
          </a:xfrm>
          <a:prstGeom prst="rect">
            <a:avLst/>
          </a:prstGeom>
        </p:spPr>
        <p:txBody>
          <a:bodyPr lIns="0" tIns="0" rIns="0" bIns="0" rtlCol="0" anchor="t">
            <a:spAutoFit/>
          </a:bodyPr>
          <a:lstStyle/>
          <a:p>
            <a:pPr>
              <a:lnSpc>
                <a:spcPts val="2954"/>
              </a:lnSpc>
            </a:pPr>
            <a:r>
              <a:rPr lang="en-US" sz="2954" dirty="0">
                <a:solidFill>
                  <a:srgbClr val="0A2239"/>
                </a:solidFill>
                <a:latin typeface="Open Sans Bold"/>
              </a:rPr>
              <a:t>REALTORS</a:t>
            </a:r>
            <a:r>
              <a:rPr lang="en-US" sz="2954" dirty="0">
                <a:solidFill>
                  <a:srgbClr val="0A2239"/>
                </a:solidFill>
                <a:latin typeface="Tw Cen MT" panose="020B0602020104020603" pitchFamily="34" charset="0"/>
              </a:rPr>
              <a:t>®</a:t>
            </a:r>
            <a:r>
              <a:rPr lang="en-US" sz="2954" dirty="0">
                <a:solidFill>
                  <a:srgbClr val="0A2239"/>
                </a:solidFill>
                <a:latin typeface="Open Sans Bold"/>
              </a:rPr>
              <a:t> must complete mandatory Code of Ethics training once every three (3) years.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6399361" y="2457911"/>
            <a:ext cx="4123138" cy="4123138"/>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BB7"/>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89000" y="3119050"/>
            <a:ext cx="7909042" cy="6923999"/>
            <a:chOff x="0" y="0"/>
            <a:chExt cx="10545390" cy="9231999"/>
          </a:xfrm>
        </p:grpSpPr>
        <p:pic>
          <p:nvPicPr>
            <p:cNvPr id="6" name="Picture 6"/>
            <p:cNvPicPr>
              <a:picLocks noChangeAspect="1"/>
            </p:cNvPicPr>
            <p:nvPr/>
          </p:nvPicPr>
          <p:blipFill>
            <a:blip r:embed="rId3"/>
            <a:srcRect l="12876" r="12876"/>
            <a:stretch>
              <a:fillRect/>
            </a:stretch>
          </p:blipFill>
          <p:spPr>
            <a:xfrm>
              <a:off x="0" y="0"/>
              <a:ext cx="10545390" cy="9231999"/>
            </a:xfrm>
            <a:prstGeom prst="rect">
              <a:avLst/>
            </a:prstGeom>
          </p:spPr>
        </p:pic>
      </p:grpSp>
      <p:sp>
        <p:nvSpPr>
          <p:cNvPr id="7" name="TextBox 7"/>
          <p:cNvSpPr txBox="1"/>
          <p:nvPr/>
        </p:nvSpPr>
        <p:spPr>
          <a:xfrm>
            <a:off x="1196717" y="809669"/>
            <a:ext cx="16062583" cy="1060451"/>
          </a:xfrm>
          <a:prstGeom prst="rect">
            <a:avLst/>
          </a:prstGeom>
        </p:spPr>
        <p:txBody>
          <a:bodyPr lIns="0" tIns="0" rIns="0" bIns="0" rtlCol="0" anchor="t">
            <a:spAutoFit/>
          </a:bodyPr>
          <a:lstStyle/>
          <a:p>
            <a:pPr>
              <a:lnSpc>
                <a:spcPts val="8000"/>
              </a:lnSpc>
            </a:pPr>
            <a:r>
              <a:rPr lang="en-US" sz="8000">
                <a:solidFill>
                  <a:srgbClr val="0A2239"/>
                </a:solidFill>
                <a:latin typeface="Open Sans Bold Bold"/>
              </a:rPr>
              <a:t>What Is An Ethics Violation?  </a:t>
            </a:r>
          </a:p>
        </p:txBody>
      </p:sp>
      <p:sp>
        <p:nvSpPr>
          <p:cNvPr id="8" name="TextBox 8"/>
          <p:cNvSpPr txBox="1"/>
          <p:nvPr/>
        </p:nvSpPr>
        <p:spPr>
          <a:xfrm>
            <a:off x="10229474" y="5686667"/>
            <a:ext cx="7029826" cy="2564548"/>
          </a:xfrm>
          <a:prstGeom prst="rect">
            <a:avLst/>
          </a:prstGeom>
        </p:spPr>
        <p:txBody>
          <a:bodyPr lIns="0" tIns="0" rIns="0" bIns="0" rtlCol="0" anchor="t">
            <a:spAutoFit/>
          </a:bodyPr>
          <a:lstStyle/>
          <a:p>
            <a:pPr>
              <a:lnSpc>
                <a:spcPts val="5094"/>
              </a:lnSpc>
            </a:pPr>
            <a:r>
              <a:rPr lang="en-US" sz="3638" dirty="0">
                <a:solidFill>
                  <a:srgbClr val="0A2239"/>
                </a:solidFill>
                <a:latin typeface="Blacker Sans Pro"/>
              </a:rPr>
              <a:t>An Ethics Violation occurs when a REALTOR® has been found in violation of one or more Articles of the Code of Ethics.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6446" y="-215265"/>
            <a:ext cx="9720446" cy="10730523"/>
            <a:chOff x="0" y="0"/>
            <a:chExt cx="2560117" cy="2826146"/>
          </a:xfrm>
        </p:grpSpPr>
        <p:sp>
          <p:nvSpPr>
            <p:cNvPr id="3" name="Freeform 3"/>
            <p:cNvSpPr/>
            <p:nvPr/>
          </p:nvSpPr>
          <p:spPr>
            <a:xfrm>
              <a:off x="0" y="0"/>
              <a:ext cx="2560117" cy="2826146"/>
            </a:xfrm>
            <a:custGeom>
              <a:avLst/>
              <a:gdLst/>
              <a:ahLst/>
              <a:cxnLst/>
              <a:rect l="l" t="t" r="r" b="b"/>
              <a:pathLst>
                <a:path w="2560117" h="2826146">
                  <a:moveTo>
                    <a:pt x="0" y="0"/>
                  </a:moveTo>
                  <a:lnTo>
                    <a:pt x="2560117" y="0"/>
                  </a:lnTo>
                  <a:lnTo>
                    <a:pt x="2560117" y="2826146"/>
                  </a:lnTo>
                  <a:lnTo>
                    <a:pt x="0" y="2826146"/>
                  </a:lnTo>
                  <a:close/>
                </a:path>
              </a:pathLst>
            </a:custGeom>
            <a:solidFill>
              <a:srgbClr val="006BB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039915" y="5708002"/>
            <a:ext cx="9768871" cy="4377554"/>
            <a:chOff x="0" y="0"/>
            <a:chExt cx="2572871" cy="1152936"/>
          </a:xfrm>
        </p:grpSpPr>
        <p:sp>
          <p:nvSpPr>
            <p:cNvPr id="6" name="Freeform 6"/>
            <p:cNvSpPr/>
            <p:nvPr/>
          </p:nvSpPr>
          <p:spPr>
            <a:xfrm>
              <a:off x="0" y="0"/>
              <a:ext cx="2572871" cy="1152936"/>
            </a:xfrm>
            <a:custGeom>
              <a:avLst/>
              <a:gdLst/>
              <a:ahLst/>
              <a:cxnLst/>
              <a:rect l="l" t="t" r="r" b="b"/>
              <a:pathLst>
                <a:path w="2572871" h="1152936">
                  <a:moveTo>
                    <a:pt x="0" y="0"/>
                  </a:moveTo>
                  <a:lnTo>
                    <a:pt x="2572871" y="0"/>
                  </a:lnTo>
                  <a:lnTo>
                    <a:pt x="2572871" y="1152936"/>
                  </a:lnTo>
                  <a:lnTo>
                    <a:pt x="0" y="1152936"/>
                  </a:lnTo>
                  <a:close/>
                </a:path>
              </a:pathLst>
            </a:custGeom>
            <a:solidFill>
              <a:srgbClr val="0A2239"/>
            </a:solidFill>
            <a:ln w="76200">
              <a:solidFill>
                <a:srgbClr val="21B248"/>
              </a:solidFill>
            </a:ln>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9144000" y="5823346"/>
            <a:ext cx="12222866" cy="4463654"/>
          </a:xfrm>
          <a:custGeom>
            <a:avLst/>
            <a:gdLst/>
            <a:ahLst/>
            <a:cxnLst/>
            <a:rect l="l" t="t" r="r" b="b"/>
            <a:pathLst>
              <a:path w="12222866" h="4463654">
                <a:moveTo>
                  <a:pt x="0" y="0"/>
                </a:moveTo>
                <a:lnTo>
                  <a:pt x="12222866" y="0"/>
                </a:lnTo>
                <a:lnTo>
                  <a:pt x="12222866" y="4463654"/>
                </a:lnTo>
                <a:lnTo>
                  <a:pt x="0" y="4463654"/>
                </a:lnTo>
                <a:lnTo>
                  <a:pt x="0" y="0"/>
                </a:lnTo>
                <a:close/>
              </a:path>
            </a:pathLst>
          </a:custGeom>
          <a:blipFill>
            <a:blip r:embed="rId3"/>
            <a:stretch>
              <a:fillRect l="-24971" t="-31729" b="-62047"/>
            </a:stretch>
          </a:blipFill>
        </p:spPr>
        <p:txBody>
          <a:bodyPr/>
          <a:lstStyle/>
          <a:p>
            <a:endParaRPr lang="en-US"/>
          </a:p>
        </p:txBody>
      </p:sp>
      <p:sp>
        <p:nvSpPr>
          <p:cNvPr id="9" name="TextBox 9"/>
          <p:cNvSpPr txBox="1"/>
          <p:nvPr/>
        </p:nvSpPr>
        <p:spPr>
          <a:xfrm>
            <a:off x="546239" y="488801"/>
            <a:ext cx="8160630" cy="8981806"/>
          </a:xfrm>
          <a:prstGeom prst="rect">
            <a:avLst/>
          </a:prstGeom>
        </p:spPr>
        <p:txBody>
          <a:bodyPr lIns="0" tIns="0" rIns="0" bIns="0" rtlCol="0" anchor="t">
            <a:spAutoFit/>
          </a:bodyPr>
          <a:lstStyle/>
          <a:p>
            <a:pPr>
              <a:lnSpc>
                <a:spcPts val="10055"/>
              </a:lnSpc>
            </a:pPr>
            <a:r>
              <a:rPr lang="en-US" sz="10055">
                <a:solidFill>
                  <a:srgbClr val="0A2239"/>
                </a:solidFill>
                <a:latin typeface="Open Sans Bold Bold"/>
              </a:rPr>
              <a:t>What do I do if I believe someone has violated the Code of Ethics?</a:t>
            </a:r>
          </a:p>
        </p:txBody>
      </p:sp>
      <p:sp>
        <p:nvSpPr>
          <p:cNvPr id="10" name="TextBox 10"/>
          <p:cNvSpPr txBox="1"/>
          <p:nvPr/>
        </p:nvSpPr>
        <p:spPr>
          <a:xfrm>
            <a:off x="11002178" y="2288689"/>
            <a:ext cx="6714765" cy="1554350"/>
          </a:xfrm>
          <a:prstGeom prst="rect">
            <a:avLst/>
          </a:prstGeom>
        </p:spPr>
        <p:txBody>
          <a:bodyPr lIns="0" tIns="0" rIns="0" bIns="0" rtlCol="0" anchor="t">
            <a:spAutoFit/>
          </a:bodyPr>
          <a:lstStyle/>
          <a:p>
            <a:pPr algn="just">
              <a:lnSpc>
                <a:spcPts val="4200"/>
              </a:lnSpc>
            </a:pPr>
            <a:r>
              <a:rPr lang="en-US" sz="3000">
                <a:solidFill>
                  <a:srgbClr val="0A2239"/>
                </a:solidFill>
                <a:latin typeface="Blacker Sans Pro"/>
              </a:rPr>
              <a:t>As a best practice, talk to your broker to determine the best course of action.</a:t>
            </a:r>
          </a:p>
          <a:p>
            <a:pPr algn="r">
              <a:lnSpc>
                <a:spcPts val="3971"/>
              </a:lnSpc>
            </a:pPr>
            <a:r>
              <a:rPr lang="en-US" sz="2836">
                <a:solidFill>
                  <a:srgbClr val="0A2239"/>
                </a:solidFill>
                <a:latin typeface="Blacker Sans Pro"/>
              </a:rPr>
              <a:t>  </a:t>
            </a:r>
          </a:p>
        </p:txBody>
      </p:sp>
      <p:sp>
        <p:nvSpPr>
          <p:cNvPr id="11" name="TextBox 11"/>
          <p:cNvSpPr txBox="1"/>
          <p:nvPr/>
        </p:nvSpPr>
        <p:spPr>
          <a:xfrm>
            <a:off x="11842333" y="4004965"/>
            <a:ext cx="5874610" cy="1144898"/>
          </a:xfrm>
          <a:prstGeom prst="rect">
            <a:avLst/>
          </a:prstGeom>
        </p:spPr>
        <p:txBody>
          <a:bodyPr lIns="0" tIns="0" rIns="0" bIns="0" rtlCol="0" anchor="t">
            <a:spAutoFit/>
          </a:bodyPr>
          <a:lstStyle/>
          <a:p>
            <a:pPr algn="r">
              <a:lnSpc>
                <a:spcPts val="4532"/>
              </a:lnSpc>
            </a:pPr>
            <a:r>
              <a:rPr lang="en-US" sz="3237">
                <a:solidFill>
                  <a:srgbClr val="0A2239"/>
                </a:solidFill>
                <a:latin typeface="Blacker Sans Pro"/>
              </a:rPr>
              <a:t> Mediation and Ombudsman services are available.  </a:t>
            </a:r>
          </a:p>
        </p:txBody>
      </p:sp>
      <p:sp>
        <p:nvSpPr>
          <p:cNvPr id="12" name="TextBox 12"/>
          <p:cNvSpPr txBox="1"/>
          <p:nvPr/>
        </p:nvSpPr>
        <p:spPr>
          <a:xfrm>
            <a:off x="7797456" y="651503"/>
            <a:ext cx="9919487" cy="1468754"/>
          </a:xfrm>
          <a:prstGeom prst="rect">
            <a:avLst/>
          </a:prstGeom>
        </p:spPr>
        <p:txBody>
          <a:bodyPr lIns="0" tIns="0" rIns="0" bIns="0" rtlCol="0" anchor="t">
            <a:spAutoFit/>
          </a:bodyPr>
          <a:lstStyle/>
          <a:p>
            <a:pPr algn="r">
              <a:lnSpc>
                <a:spcPts val="5699"/>
              </a:lnSpc>
            </a:pPr>
            <a:r>
              <a:rPr lang="en-US" sz="5699">
                <a:solidFill>
                  <a:srgbClr val="0A2239"/>
                </a:solidFill>
                <a:latin typeface="Open Sans Bold Bold"/>
              </a:rPr>
              <a:t>The Real Estate Agent must be a REALTOR®: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4494216" y="-215265"/>
            <a:ext cx="874500" cy="10730523"/>
            <a:chOff x="0" y="0"/>
            <a:chExt cx="230321" cy="2826146"/>
          </a:xfrm>
        </p:grpSpPr>
        <p:sp>
          <p:nvSpPr>
            <p:cNvPr id="3" name="Freeform 3"/>
            <p:cNvSpPr/>
            <p:nvPr/>
          </p:nvSpPr>
          <p:spPr>
            <a:xfrm>
              <a:off x="0" y="0"/>
              <a:ext cx="230321" cy="2826146"/>
            </a:xfrm>
            <a:custGeom>
              <a:avLst/>
              <a:gdLst/>
              <a:ahLst/>
              <a:cxnLst/>
              <a:rect l="l" t="t" r="r" b="b"/>
              <a:pathLst>
                <a:path w="230321" h="2826146">
                  <a:moveTo>
                    <a:pt x="0" y="0"/>
                  </a:moveTo>
                  <a:lnTo>
                    <a:pt x="230321" y="0"/>
                  </a:lnTo>
                  <a:lnTo>
                    <a:pt x="230321" y="2826146"/>
                  </a:lnTo>
                  <a:lnTo>
                    <a:pt x="0" y="2826146"/>
                  </a:lnTo>
                  <a:close/>
                </a:path>
              </a:pathLst>
            </a:custGeom>
            <a:solidFill>
              <a:srgbClr val="21B248"/>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7529947" y="612230"/>
            <a:ext cx="8566588" cy="1330324"/>
          </a:xfrm>
          <a:prstGeom prst="rect">
            <a:avLst/>
          </a:prstGeom>
        </p:spPr>
        <p:txBody>
          <a:bodyPr lIns="0" tIns="0" rIns="0" bIns="0" rtlCol="0" anchor="t">
            <a:spAutoFit/>
          </a:bodyPr>
          <a:lstStyle/>
          <a:p>
            <a:pPr>
              <a:lnSpc>
                <a:spcPts val="9999"/>
              </a:lnSpc>
            </a:pPr>
            <a:r>
              <a:rPr lang="en-US" sz="9999">
                <a:solidFill>
                  <a:srgbClr val="0A2239"/>
                </a:solidFill>
                <a:latin typeface="Open Sans Bold Bold"/>
              </a:rPr>
              <a:t>Ombudsman</a:t>
            </a:r>
          </a:p>
        </p:txBody>
      </p:sp>
      <p:sp>
        <p:nvSpPr>
          <p:cNvPr id="6" name="TextBox 6"/>
          <p:cNvSpPr txBox="1"/>
          <p:nvPr/>
        </p:nvSpPr>
        <p:spPr>
          <a:xfrm>
            <a:off x="7731486" y="1894930"/>
            <a:ext cx="8163510" cy="365869"/>
          </a:xfrm>
          <a:prstGeom prst="rect">
            <a:avLst/>
          </a:prstGeom>
        </p:spPr>
        <p:txBody>
          <a:bodyPr lIns="0" tIns="0" rIns="0" bIns="0" rtlCol="0" anchor="t">
            <a:spAutoFit/>
          </a:bodyPr>
          <a:lstStyle/>
          <a:p>
            <a:pPr>
              <a:lnSpc>
                <a:spcPts val="3079"/>
              </a:lnSpc>
            </a:pPr>
            <a:r>
              <a:rPr lang="en-US" sz="2199" dirty="0">
                <a:solidFill>
                  <a:srgbClr val="0A2239"/>
                </a:solidFill>
                <a:latin typeface="Blacker Sans Pro"/>
              </a:rPr>
              <a:t> Local and State Association Ombudsman Services (</a:t>
            </a:r>
            <a:r>
              <a:rPr lang="en-US" sz="2199" dirty="0" err="1">
                <a:solidFill>
                  <a:srgbClr val="0A2239"/>
                </a:solidFill>
                <a:latin typeface="Blacker Sans Pro"/>
              </a:rPr>
              <a:t>nar.realtor</a:t>
            </a:r>
            <a:r>
              <a:rPr lang="en-US" sz="2199" dirty="0">
                <a:solidFill>
                  <a:srgbClr val="0A2239"/>
                </a:solidFill>
                <a:latin typeface="Blacker Sans Pro"/>
              </a:rPr>
              <a:t>)  </a:t>
            </a:r>
          </a:p>
        </p:txBody>
      </p:sp>
      <p:grpSp>
        <p:nvGrpSpPr>
          <p:cNvPr id="7" name="Group 7"/>
          <p:cNvGrpSpPr/>
          <p:nvPr/>
        </p:nvGrpSpPr>
        <p:grpSpPr>
          <a:xfrm>
            <a:off x="-443591" y="-302846"/>
            <a:ext cx="5498258" cy="11007343"/>
            <a:chOff x="0" y="0"/>
            <a:chExt cx="7331010" cy="14676458"/>
          </a:xfrm>
        </p:grpSpPr>
        <p:pic>
          <p:nvPicPr>
            <p:cNvPr id="8" name="Picture 8"/>
            <p:cNvPicPr>
              <a:picLocks noChangeAspect="1"/>
            </p:cNvPicPr>
            <p:nvPr/>
          </p:nvPicPr>
          <p:blipFill>
            <a:blip r:embed="rId3"/>
            <a:srcRect l="33360" r="33360"/>
            <a:stretch>
              <a:fillRect/>
            </a:stretch>
          </p:blipFill>
          <p:spPr>
            <a:xfrm>
              <a:off x="0" y="0"/>
              <a:ext cx="7331010" cy="14676458"/>
            </a:xfrm>
            <a:prstGeom prst="rect">
              <a:avLst/>
            </a:prstGeom>
          </p:spPr>
        </p:pic>
      </p:grpSp>
      <p:grpSp>
        <p:nvGrpSpPr>
          <p:cNvPr id="9" name="Group 9"/>
          <p:cNvGrpSpPr/>
          <p:nvPr/>
        </p:nvGrpSpPr>
        <p:grpSpPr>
          <a:xfrm>
            <a:off x="6692397" y="3107458"/>
            <a:ext cx="10241688" cy="4904638"/>
            <a:chOff x="0" y="0"/>
            <a:chExt cx="5394798" cy="2583513"/>
          </a:xfrm>
        </p:grpSpPr>
        <p:sp>
          <p:nvSpPr>
            <p:cNvPr id="10" name="Freeform 10"/>
            <p:cNvSpPr/>
            <p:nvPr/>
          </p:nvSpPr>
          <p:spPr>
            <a:xfrm>
              <a:off x="0" y="0"/>
              <a:ext cx="5394798" cy="2583513"/>
            </a:xfrm>
            <a:custGeom>
              <a:avLst/>
              <a:gdLst/>
              <a:ahLst/>
              <a:cxnLst/>
              <a:rect l="l" t="t" r="r" b="b"/>
              <a:pathLst>
                <a:path w="5394798" h="2583513">
                  <a:moveTo>
                    <a:pt x="0" y="0"/>
                  </a:moveTo>
                  <a:lnTo>
                    <a:pt x="5394798" y="0"/>
                  </a:lnTo>
                  <a:lnTo>
                    <a:pt x="5394798" y="2583513"/>
                  </a:lnTo>
                  <a:lnTo>
                    <a:pt x="0" y="2583513"/>
                  </a:lnTo>
                  <a:close/>
                </a:path>
              </a:pathLst>
            </a:custGeom>
            <a:solidFill>
              <a:srgbClr val="000000">
                <a:alpha val="0"/>
              </a:srgbClr>
            </a:solidFill>
            <a:ln w="38100">
              <a:solidFill>
                <a:srgbClr val="0A2239"/>
              </a:solidFill>
            </a:ln>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7049844" y="3406995"/>
            <a:ext cx="9526795" cy="4426725"/>
          </a:xfrm>
          <a:prstGeom prst="rect">
            <a:avLst/>
          </a:prstGeom>
        </p:spPr>
        <p:txBody>
          <a:bodyPr lIns="0" tIns="0" rIns="0" bIns="0" rtlCol="0" anchor="t">
            <a:spAutoFit/>
          </a:bodyPr>
          <a:lstStyle/>
          <a:p>
            <a:pPr marL="496571" lvl="1" indent="-248285">
              <a:lnSpc>
                <a:spcPts val="2300"/>
              </a:lnSpc>
              <a:buFont typeface="Arial"/>
              <a:buChar char="•"/>
            </a:pPr>
            <a:r>
              <a:rPr lang="en-US" sz="2300" dirty="0">
                <a:solidFill>
                  <a:srgbClr val="0A2239"/>
                </a:solidFill>
                <a:latin typeface="Open Sans Bold Bold"/>
              </a:rPr>
              <a:t>THE OMBUDSMAN PROCESS IS AN OPTION AVAILABLE TO RESOLVE DISPUTES. </a:t>
            </a:r>
          </a:p>
          <a:p>
            <a:pPr>
              <a:lnSpc>
                <a:spcPts val="2300"/>
              </a:lnSpc>
            </a:pPr>
            <a:endParaRPr lang="en-US" sz="2300" dirty="0">
              <a:solidFill>
                <a:srgbClr val="0A2239"/>
              </a:solidFill>
              <a:latin typeface="Open Sans Bold Bold"/>
            </a:endParaRPr>
          </a:p>
          <a:p>
            <a:pPr marL="496571" lvl="1" indent="-248285">
              <a:lnSpc>
                <a:spcPts val="2300"/>
              </a:lnSpc>
              <a:buFont typeface="Arial"/>
              <a:buChar char="•"/>
            </a:pPr>
            <a:r>
              <a:rPr lang="en-US" sz="2300" dirty="0">
                <a:solidFill>
                  <a:srgbClr val="0A2239"/>
                </a:solidFill>
                <a:latin typeface="Open Sans Bold Bold"/>
              </a:rPr>
              <a:t>THE PRIMARY ROLE OF THE OMBUDSMAN IS COMMUNICATION AND CONCILIATION. </a:t>
            </a:r>
          </a:p>
          <a:p>
            <a:pPr>
              <a:lnSpc>
                <a:spcPts val="2300"/>
              </a:lnSpc>
            </a:pPr>
            <a:endParaRPr lang="en-US" sz="2300" dirty="0">
              <a:solidFill>
                <a:srgbClr val="0A2239"/>
              </a:solidFill>
              <a:latin typeface="Open Sans Bold Bold"/>
            </a:endParaRPr>
          </a:p>
          <a:p>
            <a:pPr marL="496571" lvl="1" indent="-248285">
              <a:lnSpc>
                <a:spcPts val="2300"/>
              </a:lnSpc>
              <a:buFont typeface="Arial"/>
              <a:buChar char="•"/>
            </a:pPr>
            <a:r>
              <a:rPr lang="en-US" sz="2300" dirty="0">
                <a:solidFill>
                  <a:srgbClr val="0A2239"/>
                </a:solidFill>
                <a:latin typeface="Open Sans Bold Bold"/>
              </a:rPr>
              <a:t>OMBUDSMEN DO NOT DETERMINE WHETHER ETHICS VIOLATIONS  HAVE OCCURRED OR WHO IS ENTITLED TO WHAT AMOUNT OF MONEY, RATHER THEY  ANTICIPATE, IDENTIFY, AND RESOLVE MISUNDERSTANDINGS AND DISAGREEMENTS  BEFORE MATTERS RIPEN INTO DISPUTES AND POSSIBLE CHARGES OF UNETHICAL  CONDUCT. </a:t>
            </a:r>
          </a:p>
          <a:p>
            <a:pPr>
              <a:lnSpc>
                <a:spcPts val="2300"/>
              </a:lnSpc>
            </a:pPr>
            <a:endParaRPr lang="en-US" sz="2300" dirty="0">
              <a:solidFill>
                <a:srgbClr val="0A2239"/>
              </a:solidFill>
              <a:latin typeface="Open Sans Bold Bold"/>
            </a:endParaRPr>
          </a:p>
          <a:p>
            <a:pPr marL="496571" lvl="1" indent="-248285">
              <a:lnSpc>
                <a:spcPts val="2300"/>
              </a:lnSpc>
              <a:buFont typeface="Arial"/>
              <a:buChar char="•"/>
            </a:pPr>
            <a:r>
              <a:rPr lang="en-US" sz="2300" dirty="0">
                <a:solidFill>
                  <a:srgbClr val="0A2239"/>
                </a:solidFill>
                <a:latin typeface="Open Sans Bold Bold"/>
              </a:rPr>
              <a:t>TRAINED OMBUDSMAN ARE AVAILABLE THROUGH YOUR LOCAL BOARD OR THE STATE ASSOCIATION.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BB7"/>
        </a:solidFill>
        <a:effectLst/>
      </p:bgPr>
    </p:bg>
    <p:spTree>
      <p:nvGrpSpPr>
        <p:cNvPr id="1" name=""/>
        <p:cNvGrpSpPr/>
        <p:nvPr/>
      </p:nvGrpSpPr>
      <p:grpSpPr>
        <a:xfrm>
          <a:off x="0" y="0"/>
          <a:ext cx="0" cy="0"/>
          <a:chOff x="0" y="0"/>
          <a:chExt cx="0" cy="0"/>
        </a:xfrm>
      </p:grpSpPr>
      <p:sp>
        <p:nvSpPr>
          <p:cNvPr id="2" name="TextBox 2"/>
          <p:cNvSpPr txBox="1"/>
          <p:nvPr/>
        </p:nvSpPr>
        <p:spPr>
          <a:xfrm>
            <a:off x="6435815" y="807773"/>
            <a:ext cx="15041837" cy="2597149"/>
          </a:xfrm>
          <a:prstGeom prst="rect">
            <a:avLst/>
          </a:prstGeom>
        </p:spPr>
        <p:txBody>
          <a:bodyPr lIns="0" tIns="0" rIns="0" bIns="0" rtlCol="0" anchor="t">
            <a:spAutoFit/>
          </a:bodyPr>
          <a:lstStyle/>
          <a:p>
            <a:pPr>
              <a:lnSpc>
                <a:spcPts val="9999"/>
              </a:lnSpc>
            </a:pPr>
            <a:r>
              <a:rPr lang="en-US" sz="9999">
                <a:solidFill>
                  <a:srgbClr val="FFFFFF"/>
                </a:solidFill>
                <a:latin typeface="Open Sans Bold Bold"/>
              </a:rPr>
              <a:t>To File an Ethics Complaint</a:t>
            </a:r>
          </a:p>
        </p:txBody>
      </p:sp>
      <p:sp>
        <p:nvSpPr>
          <p:cNvPr id="3" name="TextBox 3"/>
          <p:cNvSpPr txBox="1"/>
          <p:nvPr/>
        </p:nvSpPr>
        <p:spPr>
          <a:xfrm>
            <a:off x="6127851" y="3618650"/>
            <a:ext cx="10934233" cy="6699885"/>
          </a:xfrm>
          <a:prstGeom prst="rect">
            <a:avLst/>
          </a:prstGeom>
        </p:spPr>
        <p:txBody>
          <a:bodyPr lIns="0" tIns="0" rIns="0" bIns="0" rtlCol="0" anchor="t">
            <a:spAutoFit/>
          </a:bodyPr>
          <a:lstStyle/>
          <a:p>
            <a:pPr marL="518157" lvl="1" indent="-259078" algn="just">
              <a:lnSpc>
                <a:spcPts val="3359"/>
              </a:lnSpc>
              <a:buFont typeface="Arial"/>
              <a:buChar char="•"/>
            </a:pPr>
            <a:r>
              <a:rPr lang="en-US" sz="2399">
                <a:solidFill>
                  <a:srgbClr val="FFFFFF"/>
                </a:solidFill>
                <a:latin typeface="Blacker Sans Pro"/>
              </a:rPr>
              <a:t>The respondent must be a REALTOR® </a:t>
            </a:r>
          </a:p>
          <a:p>
            <a:pPr algn="just">
              <a:lnSpc>
                <a:spcPts val="3359"/>
              </a:lnSpc>
            </a:pPr>
            <a:endParaRPr lang="en-US" sz="2399">
              <a:solidFill>
                <a:srgbClr val="FFFFFF"/>
              </a:solidFill>
              <a:latin typeface="Blacker Sans Pro"/>
            </a:endParaRPr>
          </a:p>
          <a:p>
            <a:pPr marL="518157" lvl="1" indent="-259078" algn="just">
              <a:lnSpc>
                <a:spcPts val="3359"/>
              </a:lnSpc>
              <a:buFont typeface="Arial"/>
              <a:buChar char="•"/>
            </a:pPr>
            <a:r>
              <a:rPr lang="en-US" sz="2399">
                <a:solidFill>
                  <a:srgbClr val="FFFFFF"/>
                </a:solidFill>
                <a:latin typeface="Blacker Sans Pro"/>
              </a:rPr>
              <a:t>Complaint must cite one or more of the 17 Articles of the Code of Ethics that you believe were violated. (2023 Code of Ethics &amp; Standards of Practice (nar.realtor))     </a:t>
            </a:r>
          </a:p>
          <a:p>
            <a:pPr algn="just">
              <a:lnSpc>
                <a:spcPts val="3359"/>
              </a:lnSpc>
            </a:pPr>
            <a:endParaRPr lang="en-US" sz="2399">
              <a:solidFill>
                <a:srgbClr val="FFFFFF"/>
              </a:solidFill>
              <a:latin typeface="Blacker Sans Pro"/>
            </a:endParaRPr>
          </a:p>
          <a:p>
            <a:pPr marL="518157" lvl="1" indent="-259078" algn="just">
              <a:lnSpc>
                <a:spcPts val="3359"/>
              </a:lnSpc>
              <a:buFont typeface="Arial"/>
              <a:buChar char="•"/>
            </a:pPr>
            <a:r>
              <a:rPr lang="en-US" sz="2399">
                <a:solidFill>
                  <a:srgbClr val="FFFFFF"/>
                </a:solidFill>
                <a:latin typeface="Blacker Sans Pro"/>
              </a:rPr>
              <a:t>Must be filed within 180 days from the time the unethical conduct took place. </a:t>
            </a:r>
          </a:p>
          <a:p>
            <a:pPr algn="just">
              <a:lnSpc>
                <a:spcPts val="3359"/>
              </a:lnSpc>
            </a:pPr>
            <a:endParaRPr lang="en-US" sz="2399">
              <a:solidFill>
                <a:srgbClr val="FFFFFF"/>
              </a:solidFill>
              <a:latin typeface="Blacker Sans Pro"/>
            </a:endParaRPr>
          </a:p>
          <a:p>
            <a:pPr marL="518157" lvl="1" indent="-259078" algn="just">
              <a:lnSpc>
                <a:spcPts val="3359"/>
              </a:lnSpc>
              <a:buFont typeface="Arial"/>
              <a:buChar char="•"/>
            </a:pPr>
            <a:r>
              <a:rPr lang="en-US" sz="2399">
                <a:solidFill>
                  <a:srgbClr val="FFFFFF"/>
                </a:solidFill>
                <a:latin typeface="Blacker Sans Pro"/>
              </a:rPr>
              <a:t>The complaint should include a narrative description of the circumstances that lead you to believe the Code of Ethics was violated.</a:t>
            </a:r>
          </a:p>
          <a:p>
            <a:pPr algn="just">
              <a:lnSpc>
                <a:spcPts val="3359"/>
              </a:lnSpc>
            </a:pPr>
            <a:endParaRPr lang="en-US" sz="2399">
              <a:solidFill>
                <a:srgbClr val="FFFFFF"/>
              </a:solidFill>
              <a:latin typeface="Blacker Sans Pro"/>
            </a:endParaRPr>
          </a:p>
          <a:p>
            <a:pPr marL="518157" lvl="1" indent="-259078" algn="just">
              <a:lnSpc>
                <a:spcPts val="3359"/>
              </a:lnSpc>
              <a:buFont typeface="Arial"/>
              <a:buChar char="•"/>
            </a:pPr>
            <a:r>
              <a:rPr lang="en-US" sz="2399">
                <a:solidFill>
                  <a:srgbClr val="FFFFFF"/>
                </a:solidFill>
                <a:latin typeface="Blacker Sans Pro"/>
              </a:rPr>
              <a:t>The Local Board Grievance Committee may provide technical assistance in filling the form out correctly. </a:t>
            </a:r>
          </a:p>
          <a:p>
            <a:pPr algn="just">
              <a:lnSpc>
                <a:spcPts val="3359"/>
              </a:lnSpc>
            </a:pPr>
            <a:endParaRPr lang="en-US" sz="2399">
              <a:solidFill>
                <a:srgbClr val="FFFFFF"/>
              </a:solidFill>
              <a:latin typeface="Blacker Sans Pro"/>
            </a:endParaRPr>
          </a:p>
          <a:p>
            <a:pPr algn="just">
              <a:lnSpc>
                <a:spcPts val="3359"/>
              </a:lnSpc>
            </a:pPr>
            <a:endParaRPr lang="en-US" sz="2399">
              <a:solidFill>
                <a:srgbClr val="FFFFFF"/>
              </a:solidFill>
              <a:latin typeface="Blacker Sans Pro"/>
            </a:endParaRPr>
          </a:p>
        </p:txBody>
      </p:sp>
      <p:grpSp>
        <p:nvGrpSpPr>
          <p:cNvPr id="4" name="Group 4"/>
          <p:cNvGrpSpPr/>
          <p:nvPr/>
        </p:nvGrpSpPr>
        <p:grpSpPr>
          <a:xfrm>
            <a:off x="894994" y="429527"/>
            <a:ext cx="4529538" cy="4178168"/>
            <a:chOff x="0" y="0"/>
            <a:chExt cx="3362406" cy="3101573"/>
          </a:xfrm>
        </p:grpSpPr>
        <p:sp>
          <p:nvSpPr>
            <p:cNvPr id="5" name="Freeform 5"/>
            <p:cNvSpPr/>
            <p:nvPr/>
          </p:nvSpPr>
          <p:spPr>
            <a:xfrm>
              <a:off x="0" y="0"/>
              <a:ext cx="3362406" cy="3101573"/>
            </a:xfrm>
            <a:custGeom>
              <a:avLst/>
              <a:gdLst/>
              <a:ahLst/>
              <a:cxnLst/>
              <a:rect l="l" t="t" r="r" b="b"/>
              <a:pathLst>
                <a:path w="3362406" h="3101573">
                  <a:moveTo>
                    <a:pt x="0" y="0"/>
                  </a:moveTo>
                  <a:lnTo>
                    <a:pt x="3362406" y="0"/>
                  </a:lnTo>
                  <a:lnTo>
                    <a:pt x="3362406" y="3101573"/>
                  </a:lnTo>
                  <a:lnTo>
                    <a:pt x="0" y="3101573"/>
                  </a:lnTo>
                  <a:close/>
                </a:path>
              </a:pathLst>
            </a:custGeom>
            <a:solidFill>
              <a:srgbClr val="21B248"/>
            </a:solidFill>
            <a:ln w="95250">
              <a:solidFill>
                <a:srgbClr val="000000"/>
              </a:solidFill>
            </a:ln>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98529" y="617273"/>
            <a:ext cx="4122469" cy="3802676"/>
            <a:chOff x="0" y="0"/>
            <a:chExt cx="5496626" cy="5070235"/>
          </a:xfrm>
        </p:grpSpPr>
        <p:pic>
          <p:nvPicPr>
            <p:cNvPr id="8" name="Picture 8"/>
            <p:cNvPicPr>
              <a:picLocks noChangeAspect="1"/>
            </p:cNvPicPr>
            <p:nvPr/>
          </p:nvPicPr>
          <p:blipFill>
            <a:blip r:embed="rId3"/>
            <a:srcRect l="13818" r="13818"/>
            <a:stretch>
              <a:fillRect/>
            </a:stretch>
          </p:blipFill>
          <p:spPr>
            <a:xfrm>
              <a:off x="0" y="0"/>
              <a:ext cx="5496626" cy="5070235"/>
            </a:xfrm>
            <a:prstGeom prst="rect">
              <a:avLst/>
            </a:prstGeom>
          </p:spPr>
        </p:pic>
      </p:grpSp>
      <p:sp>
        <p:nvSpPr>
          <p:cNvPr id="9" name="TextBox 9"/>
          <p:cNvSpPr txBox="1"/>
          <p:nvPr/>
        </p:nvSpPr>
        <p:spPr>
          <a:xfrm>
            <a:off x="1098529" y="5057775"/>
            <a:ext cx="4407616" cy="3989349"/>
          </a:xfrm>
          <a:prstGeom prst="rect">
            <a:avLst/>
          </a:prstGeom>
        </p:spPr>
        <p:txBody>
          <a:bodyPr lIns="0" tIns="0" rIns="0" bIns="0" rtlCol="0" anchor="t">
            <a:spAutoFit/>
          </a:bodyPr>
          <a:lstStyle/>
          <a:p>
            <a:pPr>
              <a:lnSpc>
                <a:spcPts val="5319"/>
              </a:lnSpc>
            </a:pPr>
            <a:r>
              <a:rPr lang="en-US" sz="3799">
                <a:solidFill>
                  <a:srgbClr val="FFFFFF"/>
                </a:solidFill>
                <a:latin typeface="Blacker Sans Pro"/>
              </a:rPr>
              <a:t>See the brochure  "Before You File an Ethics Complaint"  at nar.realtor for detailed information.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4494216" y="-215265"/>
            <a:ext cx="874500" cy="10730523"/>
            <a:chOff x="0" y="0"/>
            <a:chExt cx="230321" cy="2826146"/>
          </a:xfrm>
        </p:grpSpPr>
        <p:sp>
          <p:nvSpPr>
            <p:cNvPr id="3" name="Freeform 3"/>
            <p:cNvSpPr/>
            <p:nvPr/>
          </p:nvSpPr>
          <p:spPr>
            <a:xfrm>
              <a:off x="0" y="0"/>
              <a:ext cx="230321" cy="2826146"/>
            </a:xfrm>
            <a:custGeom>
              <a:avLst/>
              <a:gdLst/>
              <a:ahLst/>
              <a:cxnLst/>
              <a:rect l="l" t="t" r="r" b="b"/>
              <a:pathLst>
                <a:path w="230321" h="2826146">
                  <a:moveTo>
                    <a:pt x="0" y="0"/>
                  </a:moveTo>
                  <a:lnTo>
                    <a:pt x="230321" y="0"/>
                  </a:lnTo>
                  <a:lnTo>
                    <a:pt x="230321" y="2826146"/>
                  </a:lnTo>
                  <a:lnTo>
                    <a:pt x="0" y="2826146"/>
                  </a:lnTo>
                  <a:close/>
                </a:path>
              </a:pathLst>
            </a:custGeom>
            <a:solidFill>
              <a:srgbClr val="006BB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973965" y="805099"/>
            <a:ext cx="10648027" cy="2597149"/>
          </a:xfrm>
          <a:prstGeom prst="rect">
            <a:avLst/>
          </a:prstGeom>
        </p:spPr>
        <p:txBody>
          <a:bodyPr lIns="0" tIns="0" rIns="0" bIns="0" rtlCol="0" anchor="t">
            <a:spAutoFit/>
          </a:bodyPr>
          <a:lstStyle/>
          <a:p>
            <a:pPr>
              <a:lnSpc>
                <a:spcPts val="9999"/>
              </a:lnSpc>
            </a:pPr>
            <a:r>
              <a:rPr lang="en-US" sz="9999">
                <a:solidFill>
                  <a:srgbClr val="0A2239"/>
                </a:solidFill>
                <a:latin typeface="Open Sans Bold Bold"/>
              </a:rPr>
              <a:t>Grievance </a:t>
            </a:r>
          </a:p>
          <a:p>
            <a:pPr>
              <a:lnSpc>
                <a:spcPts val="9999"/>
              </a:lnSpc>
            </a:pPr>
            <a:r>
              <a:rPr lang="en-US" sz="9999">
                <a:solidFill>
                  <a:srgbClr val="0A2239"/>
                </a:solidFill>
                <a:latin typeface="Open Sans Bold Bold"/>
              </a:rPr>
              <a:t>Committee</a:t>
            </a:r>
          </a:p>
        </p:txBody>
      </p:sp>
      <p:sp>
        <p:nvSpPr>
          <p:cNvPr id="6" name="TextBox 6"/>
          <p:cNvSpPr txBox="1"/>
          <p:nvPr/>
        </p:nvSpPr>
        <p:spPr>
          <a:xfrm>
            <a:off x="6175258" y="3478448"/>
            <a:ext cx="11084042" cy="5962407"/>
          </a:xfrm>
          <a:prstGeom prst="rect">
            <a:avLst/>
          </a:prstGeom>
        </p:spPr>
        <p:txBody>
          <a:bodyPr lIns="0" tIns="0" rIns="0" bIns="0" rtlCol="0" anchor="t">
            <a:spAutoFit/>
          </a:bodyPr>
          <a:lstStyle/>
          <a:p>
            <a:pPr marL="558805" lvl="1" indent="-279403">
              <a:lnSpc>
                <a:spcPts val="3623"/>
              </a:lnSpc>
              <a:buFont typeface="Arial"/>
              <a:buChar char="•"/>
            </a:pPr>
            <a:r>
              <a:rPr lang="en-US" sz="2588">
                <a:solidFill>
                  <a:srgbClr val="0A2239"/>
                </a:solidFill>
                <a:latin typeface="Open Sans"/>
              </a:rPr>
              <a:t>The Grievance Committee receives ethics complaints and arbitration requests to determine if, taken as true on their face, a hearing is warranted. The Grievance Committee makes only such preliminary evaluation as is necessary to make these decisions. </a:t>
            </a:r>
          </a:p>
          <a:p>
            <a:pPr marL="558805" lvl="1" indent="-279403">
              <a:lnSpc>
                <a:spcPts val="3623"/>
              </a:lnSpc>
              <a:buFont typeface="Arial"/>
              <a:buChar char="•"/>
            </a:pPr>
            <a:r>
              <a:rPr lang="en-US" sz="2588">
                <a:solidFill>
                  <a:srgbClr val="0A2239"/>
                </a:solidFill>
                <a:latin typeface="Open Sans"/>
              </a:rPr>
              <a:t>While the Grievance Committee has meetings, it does not hold hearings, does not decide whether members have violated the Code of Ethics, does not dismiss ethics complaints because of lack of evidence, and does not settle Arbitration requests. </a:t>
            </a:r>
          </a:p>
          <a:p>
            <a:pPr marL="558805" lvl="1" indent="-279403">
              <a:lnSpc>
                <a:spcPts val="3623"/>
              </a:lnSpc>
              <a:buFont typeface="Arial"/>
              <a:buChar char="•"/>
            </a:pPr>
            <a:r>
              <a:rPr lang="en-US" sz="2588">
                <a:solidFill>
                  <a:srgbClr val="0A2239"/>
                </a:solidFill>
                <a:latin typeface="Open Sans"/>
              </a:rPr>
              <a:t> The Grievance Committee does not mediate or arbitrate business disputes. </a:t>
            </a:r>
          </a:p>
          <a:p>
            <a:pPr marL="558805" lvl="1" indent="-279403">
              <a:lnSpc>
                <a:spcPts val="3623"/>
              </a:lnSpc>
              <a:buFont typeface="Arial"/>
              <a:buChar char="•"/>
            </a:pPr>
            <a:r>
              <a:rPr lang="en-US" sz="2588">
                <a:solidFill>
                  <a:srgbClr val="0A2239"/>
                </a:solidFill>
                <a:latin typeface="Open Sans"/>
              </a:rPr>
              <a:t>The Grievance Committee will hold regularly scheduled meetings and/or review complaints not later than forty-five (45) days after receipt of the complaint.</a:t>
            </a:r>
          </a:p>
        </p:txBody>
      </p:sp>
      <p:grpSp>
        <p:nvGrpSpPr>
          <p:cNvPr id="7" name="Group 7"/>
          <p:cNvGrpSpPr/>
          <p:nvPr/>
        </p:nvGrpSpPr>
        <p:grpSpPr>
          <a:xfrm>
            <a:off x="-443591" y="-302846"/>
            <a:ext cx="5498258" cy="11007343"/>
            <a:chOff x="0" y="0"/>
            <a:chExt cx="7331010" cy="14676458"/>
          </a:xfrm>
        </p:grpSpPr>
        <p:pic>
          <p:nvPicPr>
            <p:cNvPr id="8" name="Picture 8"/>
            <p:cNvPicPr>
              <a:picLocks noChangeAspect="1"/>
            </p:cNvPicPr>
            <p:nvPr/>
          </p:nvPicPr>
          <p:blipFill>
            <a:blip r:embed="rId3"/>
            <a:srcRect l="33360" r="33360"/>
            <a:stretch>
              <a:fillRect/>
            </a:stretch>
          </p:blipFill>
          <p:spPr>
            <a:xfrm>
              <a:off x="0" y="0"/>
              <a:ext cx="7331010" cy="14676458"/>
            </a:xfrm>
            <a:prstGeom prst="rect">
              <a:avLst/>
            </a:prstGeom>
          </p:spPr>
        </p:pic>
      </p:grpSp>
      <p:sp>
        <p:nvSpPr>
          <p:cNvPr id="9" name="AutoShape 9"/>
          <p:cNvSpPr/>
          <p:nvPr/>
        </p:nvSpPr>
        <p:spPr>
          <a:xfrm>
            <a:off x="5359191" y="-302810"/>
            <a:ext cx="9525" cy="11007307"/>
          </a:xfrm>
          <a:prstGeom prst="line">
            <a:avLst/>
          </a:prstGeom>
          <a:ln w="123825" cap="flat">
            <a:solidFill>
              <a:srgbClr val="21B248"/>
            </a:solidFill>
            <a:prstDash val="solid"/>
            <a:headEnd type="none" w="sm" len="sm"/>
            <a:tailEnd type="none" w="sm" len="sm"/>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TextBox 2"/>
          <p:cNvSpPr txBox="1"/>
          <p:nvPr/>
        </p:nvSpPr>
        <p:spPr>
          <a:xfrm>
            <a:off x="1245476" y="299937"/>
            <a:ext cx="15318177" cy="2009702"/>
          </a:xfrm>
          <a:prstGeom prst="rect">
            <a:avLst/>
          </a:prstGeom>
        </p:spPr>
        <p:txBody>
          <a:bodyPr lIns="0" tIns="0" rIns="0" bIns="0" rtlCol="0" anchor="t">
            <a:spAutoFit/>
          </a:bodyPr>
          <a:lstStyle/>
          <a:p>
            <a:pPr>
              <a:lnSpc>
                <a:spcPts val="7731"/>
              </a:lnSpc>
            </a:pPr>
            <a:r>
              <a:rPr lang="en-US" sz="7731">
                <a:solidFill>
                  <a:srgbClr val="0A2239"/>
                </a:solidFill>
                <a:latin typeface="Open Sans Bold Bold"/>
              </a:rPr>
              <a:t>The Purpose of The Grievance Committee is: </a:t>
            </a:r>
          </a:p>
        </p:txBody>
      </p:sp>
      <p:grpSp>
        <p:nvGrpSpPr>
          <p:cNvPr id="3" name="Group 3"/>
          <p:cNvGrpSpPr/>
          <p:nvPr/>
        </p:nvGrpSpPr>
        <p:grpSpPr>
          <a:xfrm>
            <a:off x="1245476" y="2528714"/>
            <a:ext cx="5136719" cy="1378563"/>
            <a:chOff x="0" y="0"/>
            <a:chExt cx="2705762" cy="726157"/>
          </a:xfrm>
        </p:grpSpPr>
        <p:sp>
          <p:nvSpPr>
            <p:cNvPr id="4" name="Freeform 4"/>
            <p:cNvSpPr/>
            <p:nvPr/>
          </p:nvSpPr>
          <p:spPr>
            <a:xfrm>
              <a:off x="0" y="0"/>
              <a:ext cx="2705762" cy="726157"/>
            </a:xfrm>
            <a:custGeom>
              <a:avLst/>
              <a:gdLst/>
              <a:ahLst/>
              <a:cxnLst/>
              <a:rect l="l" t="t" r="r" b="b"/>
              <a:pathLst>
                <a:path w="2705762" h="726157">
                  <a:moveTo>
                    <a:pt x="0" y="0"/>
                  </a:moveTo>
                  <a:lnTo>
                    <a:pt x="2705762" y="0"/>
                  </a:lnTo>
                  <a:lnTo>
                    <a:pt x="2705762" y="726157"/>
                  </a:lnTo>
                  <a:lnTo>
                    <a:pt x="0" y="726157"/>
                  </a:lnTo>
                  <a:close/>
                </a:path>
              </a:pathLst>
            </a:custGeom>
            <a:solidFill>
              <a:srgbClr val="006BB7"/>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45476" y="4126352"/>
            <a:ext cx="5136719" cy="2678960"/>
            <a:chOff x="0" y="0"/>
            <a:chExt cx="2705762" cy="1411139"/>
          </a:xfrm>
        </p:grpSpPr>
        <p:sp>
          <p:nvSpPr>
            <p:cNvPr id="7" name="Freeform 7"/>
            <p:cNvSpPr/>
            <p:nvPr/>
          </p:nvSpPr>
          <p:spPr>
            <a:xfrm>
              <a:off x="0" y="0"/>
              <a:ext cx="2705762" cy="1411139"/>
            </a:xfrm>
            <a:custGeom>
              <a:avLst/>
              <a:gdLst/>
              <a:ahLst/>
              <a:cxnLst/>
              <a:rect l="l" t="t" r="r" b="b"/>
              <a:pathLst>
                <a:path w="2705762" h="1411139">
                  <a:moveTo>
                    <a:pt x="0" y="0"/>
                  </a:moveTo>
                  <a:lnTo>
                    <a:pt x="2705762" y="0"/>
                  </a:lnTo>
                  <a:lnTo>
                    <a:pt x="2705762" y="1411139"/>
                  </a:lnTo>
                  <a:lnTo>
                    <a:pt x="0" y="1411139"/>
                  </a:lnTo>
                  <a:close/>
                </a:path>
              </a:pathLst>
            </a:custGeom>
            <a:solidFill>
              <a:srgbClr val="000000">
                <a:alpha val="0"/>
              </a:srgbClr>
            </a:solidFill>
            <a:ln w="38100">
              <a:solidFill>
                <a:srgbClr val="21B248"/>
              </a:solidFill>
            </a:ln>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245476" y="7036282"/>
            <a:ext cx="5136719" cy="3033942"/>
            <a:chOff x="0" y="0"/>
            <a:chExt cx="2705762" cy="1598126"/>
          </a:xfrm>
        </p:grpSpPr>
        <p:sp>
          <p:nvSpPr>
            <p:cNvPr id="10" name="Freeform 10"/>
            <p:cNvSpPr/>
            <p:nvPr/>
          </p:nvSpPr>
          <p:spPr>
            <a:xfrm>
              <a:off x="0" y="0"/>
              <a:ext cx="2705762" cy="1598126"/>
            </a:xfrm>
            <a:custGeom>
              <a:avLst/>
              <a:gdLst/>
              <a:ahLst/>
              <a:cxnLst/>
              <a:rect l="l" t="t" r="r" b="b"/>
              <a:pathLst>
                <a:path w="2705762" h="1598126">
                  <a:moveTo>
                    <a:pt x="0" y="0"/>
                  </a:moveTo>
                  <a:lnTo>
                    <a:pt x="2705762" y="0"/>
                  </a:lnTo>
                  <a:lnTo>
                    <a:pt x="2705762" y="1598126"/>
                  </a:lnTo>
                  <a:lnTo>
                    <a:pt x="0" y="1598126"/>
                  </a:lnTo>
                  <a:close/>
                </a:path>
              </a:pathLst>
            </a:custGeom>
            <a:solidFill>
              <a:srgbClr val="AFAFAF"/>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2246157" y="2801842"/>
            <a:ext cx="3360841" cy="889456"/>
          </a:xfrm>
          <a:prstGeom prst="rect">
            <a:avLst/>
          </a:prstGeom>
        </p:spPr>
        <p:txBody>
          <a:bodyPr lIns="0" tIns="0" rIns="0" bIns="0" rtlCol="0" anchor="t">
            <a:spAutoFit/>
          </a:bodyPr>
          <a:lstStyle/>
          <a:p>
            <a:pPr>
              <a:lnSpc>
                <a:spcPts val="2399"/>
              </a:lnSpc>
            </a:pPr>
            <a:r>
              <a:rPr lang="en-US" sz="2399">
                <a:solidFill>
                  <a:srgbClr val="0A2239"/>
                </a:solidFill>
                <a:latin typeface="Open Sans Bold Bold"/>
              </a:rPr>
              <a:t>THE GRIEVANCE COMMITTEE DOESN'T INVESTIGATE.</a:t>
            </a:r>
          </a:p>
        </p:txBody>
      </p:sp>
      <p:sp>
        <p:nvSpPr>
          <p:cNvPr id="13" name="TextBox 13"/>
          <p:cNvSpPr txBox="1"/>
          <p:nvPr/>
        </p:nvSpPr>
        <p:spPr>
          <a:xfrm>
            <a:off x="1884717" y="4422541"/>
            <a:ext cx="3858236" cy="2146101"/>
          </a:xfrm>
          <a:prstGeom prst="rect">
            <a:avLst/>
          </a:prstGeom>
        </p:spPr>
        <p:txBody>
          <a:bodyPr lIns="0" tIns="0" rIns="0" bIns="0" rtlCol="0" anchor="t">
            <a:spAutoFit/>
          </a:bodyPr>
          <a:lstStyle/>
          <a:p>
            <a:pPr>
              <a:lnSpc>
                <a:spcPts val="2400"/>
              </a:lnSpc>
            </a:pPr>
            <a:r>
              <a:rPr lang="en-US" sz="2400">
                <a:solidFill>
                  <a:srgbClr val="0A2239"/>
                </a:solidFill>
                <a:latin typeface="Open Sans Bold Bold"/>
              </a:rPr>
              <a:t>THEIR FUNCTION IS TO READ THE COMPLAINT, DETERMINE IF IT IS TIMELY FILED, PROPER ARTICLES ARE CITED, AND IF IT WARRANTS A HEARING. </a:t>
            </a:r>
          </a:p>
        </p:txBody>
      </p:sp>
      <p:sp>
        <p:nvSpPr>
          <p:cNvPr id="14" name="TextBox 14"/>
          <p:cNvSpPr txBox="1"/>
          <p:nvPr/>
        </p:nvSpPr>
        <p:spPr>
          <a:xfrm>
            <a:off x="1884717" y="7320896"/>
            <a:ext cx="4083721" cy="2464714"/>
          </a:xfrm>
          <a:prstGeom prst="rect">
            <a:avLst/>
          </a:prstGeom>
        </p:spPr>
        <p:txBody>
          <a:bodyPr lIns="0" tIns="0" rIns="0" bIns="0" rtlCol="0" anchor="t">
            <a:spAutoFit/>
          </a:bodyPr>
          <a:lstStyle/>
          <a:p>
            <a:pPr>
              <a:lnSpc>
                <a:spcPts val="2399"/>
              </a:lnSpc>
            </a:pPr>
            <a:r>
              <a:rPr lang="en-US" sz="2399" dirty="0">
                <a:solidFill>
                  <a:srgbClr val="0A2239"/>
                </a:solidFill>
                <a:latin typeface="Open Sans Bold Bold"/>
              </a:rPr>
              <a:t>UNDER NO CIRCUMSTANCES SHALL THE GRIEVANCE COMMITTEE DISCUSS THE COMPLAINT WITH ANYONE EXCEPT THE COMMITTEE’S MEMBERS DURING THE MEETING. </a:t>
            </a:r>
          </a:p>
        </p:txBody>
      </p:sp>
      <p:grpSp>
        <p:nvGrpSpPr>
          <p:cNvPr id="15" name="Group 15"/>
          <p:cNvGrpSpPr/>
          <p:nvPr/>
        </p:nvGrpSpPr>
        <p:grpSpPr>
          <a:xfrm>
            <a:off x="9402893" y="2152640"/>
            <a:ext cx="8096630" cy="8134360"/>
            <a:chOff x="0" y="0"/>
            <a:chExt cx="10795507" cy="10845813"/>
          </a:xfrm>
        </p:grpSpPr>
        <p:pic>
          <p:nvPicPr>
            <p:cNvPr id="16" name="Picture 16"/>
            <p:cNvPicPr>
              <a:picLocks noChangeAspect="1"/>
            </p:cNvPicPr>
            <p:nvPr/>
          </p:nvPicPr>
          <p:blipFill>
            <a:blip r:embed="rId3"/>
            <a:srcRect l="32928" t="20687" r="32928"/>
            <a:stretch>
              <a:fillRect/>
            </a:stretch>
          </p:blipFill>
          <p:spPr>
            <a:xfrm>
              <a:off x="0" y="0"/>
              <a:ext cx="10795507" cy="10845813"/>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9689641" y="2435708"/>
            <a:ext cx="8745767" cy="6186007"/>
            <a:chOff x="0" y="0"/>
            <a:chExt cx="11661022" cy="8248010"/>
          </a:xfrm>
        </p:grpSpPr>
        <p:pic>
          <p:nvPicPr>
            <p:cNvPr id="3" name="Picture 3"/>
            <p:cNvPicPr>
              <a:picLocks noChangeAspect="1"/>
            </p:cNvPicPr>
            <p:nvPr/>
          </p:nvPicPr>
          <p:blipFill>
            <a:blip r:embed="rId3"/>
            <a:srcRect l="2873" r="2873"/>
            <a:stretch>
              <a:fillRect/>
            </a:stretch>
          </p:blipFill>
          <p:spPr>
            <a:xfrm>
              <a:off x="0" y="0"/>
              <a:ext cx="11661022" cy="8248010"/>
            </a:xfrm>
            <a:prstGeom prst="rect">
              <a:avLst/>
            </a:prstGeom>
          </p:spPr>
        </p:pic>
      </p:grpSp>
      <p:grpSp>
        <p:nvGrpSpPr>
          <p:cNvPr id="4" name="Group 4"/>
          <p:cNvGrpSpPr/>
          <p:nvPr/>
        </p:nvGrpSpPr>
        <p:grpSpPr>
          <a:xfrm>
            <a:off x="467704" y="204897"/>
            <a:ext cx="17638759" cy="1767898"/>
            <a:chOff x="0" y="0"/>
            <a:chExt cx="4645599" cy="465619"/>
          </a:xfrm>
        </p:grpSpPr>
        <p:sp>
          <p:nvSpPr>
            <p:cNvPr id="5" name="Freeform 5"/>
            <p:cNvSpPr/>
            <p:nvPr/>
          </p:nvSpPr>
          <p:spPr>
            <a:xfrm>
              <a:off x="0" y="0"/>
              <a:ext cx="4645599" cy="465619"/>
            </a:xfrm>
            <a:custGeom>
              <a:avLst/>
              <a:gdLst/>
              <a:ahLst/>
              <a:cxnLst/>
              <a:rect l="l" t="t" r="r" b="b"/>
              <a:pathLst>
                <a:path w="4645599" h="465619">
                  <a:moveTo>
                    <a:pt x="0" y="0"/>
                  </a:moveTo>
                  <a:lnTo>
                    <a:pt x="4645599" y="0"/>
                  </a:lnTo>
                  <a:lnTo>
                    <a:pt x="4645599" y="465619"/>
                  </a:lnTo>
                  <a:lnTo>
                    <a:pt x="0" y="465619"/>
                  </a:lnTo>
                  <a:close/>
                </a:path>
              </a:pathLst>
            </a:custGeom>
            <a:solidFill>
              <a:srgbClr val="006BB7"/>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467704" y="514998"/>
            <a:ext cx="17820296" cy="1200908"/>
          </a:xfrm>
          <a:prstGeom prst="rect">
            <a:avLst/>
          </a:prstGeom>
        </p:spPr>
        <p:txBody>
          <a:bodyPr lIns="0" tIns="0" rIns="0" bIns="0" rtlCol="0" anchor="t">
            <a:spAutoFit/>
          </a:bodyPr>
          <a:lstStyle/>
          <a:p>
            <a:pPr>
              <a:lnSpc>
                <a:spcPts val="9029"/>
              </a:lnSpc>
            </a:pPr>
            <a:r>
              <a:rPr lang="en-US" sz="9029">
                <a:solidFill>
                  <a:srgbClr val="0A2239"/>
                </a:solidFill>
                <a:latin typeface="Open Sans Bold Bold"/>
              </a:rPr>
              <a:t>Grievance Committee Results</a:t>
            </a:r>
          </a:p>
        </p:txBody>
      </p:sp>
      <p:sp>
        <p:nvSpPr>
          <p:cNvPr id="8" name="AutoShape 8"/>
          <p:cNvSpPr/>
          <p:nvPr/>
        </p:nvSpPr>
        <p:spPr>
          <a:xfrm>
            <a:off x="1028700" y="5519186"/>
            <a:ext cx="7820855" cy="9525"/>
          </a:xfrm>
          <a:prstGeom prst="line">
            <a:avLst/>
          </a:prstGeom>
          <a:ln w="19050" cap="flat">
            <a:solidFill>
              <a:srgbClr val="21B248"/>
            </a:solidFill>
            <a:prstDash val="solid"/>
            <a:headEnd type="none" w="sm" len="sm"/>
            <a:tailEnd type="none" w="sm" len="sm"/>
          </a:ln>
        </p:spPr>
        <p:txBody>
          <a:bodyPr/>
          <a:lstStyle/>
          <a:p>
            <a:endParaRPr lang="en-US"/>
          </a:p>
        </p:txBody>
      </p:sp>
      <p:sp>
        <p:nvSpPr>
          <p:cNvPr id="9" name="TextBox 9"/>
          <p:cNvSpPr txBox="1"/>
          <p:nvPr/>
        </p:nvSpPr>
        <p:spPr>
          <a:xfrm>
            <a:off x="734255" y="4132246"/>
            <a:ext cx="8115300" cy="889456"/>
          </a:xfrm>
          <a:prstGeom prst="rect">
            <a:avLst/>
          </a:prstGeom>
        </p:spPr>
        <p:txBody>
          <a:bodyPr lIns="0" tIns="0" rIns="0" bIns="0" rtlCol="0" anchor="t">
            <a:spAutoFit/>
          </a:bodyPr>
          <a:lstStyle/>
          <a:p>
            <a:pPr marL="518157" lvl="1" indent="-259078">
              <a:lnSpc>
                <a:spcPts val="2399"/>
              </a:lnSpc>
              <a:buFont typeface="Arial"/>
              <a:buChar char="•"/>
            </a:pPr>
            <a:r>
              <a:rPr lang="en-US" sz="2399">
                <a:solidFill>
                  <a:srgbClr val="0A2239"/>
                </a:solidFill>
                <a:latin typeface="Open Sans Bold Bold"/>
              </a:rPr>
              <a:t>IF YOUR COMPLAINT IS DISMISSED AS NOT REQUIRING A HEARING, YOU CAN APPEAL THE DISMISSAL TO THE LOCAL BOARD OF DIRECTORS. </a:t>
            </a:r>
          </a:p>
        </p:txBody>
      </p:sp>
      <p:sp>
        <p:nvSpPr>
          <p:cNvPr id="10" name="TextBox 10"/>
          <p:cNvSpPr txBox="1"/>
          <p:nvPr/>
        </p:nvSpPr>
        <p:spPr>
          <a:xfrm>
            <a:off x="734255" y="6071636"/>
            <a:ext cx="8115300" cy="1541384"/>
          </a:xfrm>
          <a:prstGeom prst="rect">
            <a:avLst/>
          </a:prstGeom>
        </p:spPr>
        <p:txBody>
          <a:bodyPr lIns="0" tIns="0" rIns="0" bIns="0" rtlCol="0" anchor="t">
            <a:spAutoFit/>
          </a:bodyPr>
          <a:lstStyle/>
          <a:p>
            <a:pPr marL="518157" lvl="1" indent="-259078">
              <a:lnSpc>
                <a:spcPts val="2399"/>
              </a:lnSpc>
              <a:buFont typeface="Arial"/>
              <a:buChar char="•"/>
            </a:pPr>
            <a:r>
              <a:rPr lang="en-US" sz="2399" dirty="0">
                <a:solidFill>
                  <a:srgbClr val="0A2239"/>
                </a:solidFill>
                <a:latin typeface="Open Sans Bold Bold"/>
              </a:rPr>
              <a:t>IF THE GRIEVANCE COMMITTEE FORWARDS YOUR COMPLAINT FOR HEARING, THAT DOES NOT MEAN THEY HAVE DECIDED THE CODE OF ETHICS WAS VIOLATED. IT MEANS THEY FEEL A VIOLATION </a:t>
            </a:r>
            <a:r>
              <a:rPr lang="en-US" sz="2399" i="1" u="sng" dirty="0">
                <a:solidFill>
                  <a:srgbClr val="0A2239"/>
                </a:solidFill>
                <a:latin typeface="Open Sans Bold Bold"/>
              </a:rPr>
              <a:t>MAY</a:t>
            </a:r>
            <a:r>
              <a:rPr lang="en-US" sz="2399" dirty="0">
                <a:solidFill>
                  <a:srgbClr val="0A2239"/>
                </a:solidFill>
                <a:latin typeface="Open Sans Bold Bold"/>
              </a:rPr>
              <a:t> HAVE OCCURRED.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1906</Words>
  <Application>Microsoft Office PowerPoint</Application>
  <PresentationFormat>Custom</PresentationFormat>
  <Paragraphs>169</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Open Sans</vt:lpstr>
      <vt:lpstr>Open Sans Bold</vt:lpstr>
      <vt:lpstr>Blacker Sans Pro</vt:lpstr>
      <vt:lpstr>Open Sans Bold Bold</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Standards Presentation</dc:title>
  <dc:creator>R Lea</dc:creator>
  <cp:lastModifiedBy>Beth Hansen</cp:lastModifiedBy>
  <cp:revision>4</cp:revision>
  <dcterms:created xsi:type="dcterms:W3CDTF">2006-08-16T00:00:00Z</dcterms:created>
  <dcterms:modified xsi:type="dcterms:W3CDTF">2023-09-14T16:07:25Z</dcterms:modified>
  <dc:identifier>DAFnx1lquiQ</dc:identifier>
</cp:coreProperties>
</file>